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1" r:id="rId1"/>
  </p:sldMasterIdLst>
  <p:sldIdLst>
    <p:sldId id="256" r:id="rId2"/>
    <p:sldId id="356" r:id="rId3"/>
    <p:sldId id="318" r:id="rId4"/>
    <p:sldId id="357" r:id="rId5"/>
    <p:sldId id="376" r:id="rId6"/>
    <p:sldId id="358" r:id="rId7"/>
    <p:sldId id="360" r:id="rId8"/>
    <p:sldId id="361" r:id="rId9"/>
    <p:sldId id="395" r:id="rId10"/>
    <p:sldId id="377" r:id="rId11"/>
    <p:sldId id="363" r:id="rId12"/>
    <p:sldId id="366" r:id="rId13"/>
    <p:sldId id="396" r:id="rId14"/>
    <p:sldId id="367" r:id="rId15"/>
    <p:sldId id="368" r:id="rId16"/>
    <p:sldId id="378" r:id="rId17"/>
    <p:sldId id="370" r:id="rId18"/>
    <p:sldId id="371" r:id="rId19"/>
    <p:sldId id="409" r:id="rId20"/>
    <p:sldId id="373" r:id="rId21"/>
    <p:sldId id="379" r:id="rId22"/>
    <p:sldId id="380" r:id="rId23"/>
    <p:sldId id="344" r:id="rId24"/>
    <p:sldId id="398" r:id="rId25"/>
    <p:sldId id="410" r:id="rId26"/>
    <p:sldId id="381" r:id="rId27"/>
    <p:sldId id="260" r:id="rId28"/>
    <p:sldId id="393" r:id="rId29"/>
    <p:sldId id="382" r:id="rId30"/>
    <p:sldId id="397" r:id="rId31"/>
    <p:sldId id="384" r:id="rId32"/>
    <p:sldId id="385" r:id="rId33"/>
    <p:sldId id="387" r:id="rId34"/>
    <p:sldId id="389" r:id="rId35"/>
    <p:sldId id="388" r:id="rId36"/>
    <p:sldId id="316" r:id="rId37"/>
    <p:sldId id="355" r:id="rId38"/>
    <p:sldId id="408" r:id="rId39"/>
    <p:sldId id="407" r:id="rId40"/>
    <p:sldId id="405" r:id="rId41"/>
    <p:sldId id="404" r:id="rId42"/>
    <p:sldId id="334" r:id="rId43"/>
    <p:sldId id="403" r:id="rId44"/>
    <p:sldId id="391" r:id="rId45"/>
    <p:sldId id="264" r:id="rId46"/>
    <p:sldId id="402" r:id="rId47"/>
    <p:sldId id="272" r:id="rId48"/>
    <p:sldId id="401" r:id="rId49"/>
    <p:sldId id="300" r:id="rId50"/>
    <p:sldId id="399" r:id="rId51"/>
    <p:sldId id="400" r:id="rId52"/>
    <p:sldId id="354" r:id="rId5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42" autoAdjust="0"/>
  </p:normalViewPr>
  <p:slideViewPr>
    <p:cSldViewPr snapToObjects="1" showGuides="1">
      <p:cViewPr varScale="1">
        <p:scale>
          <a:sx n="109" d="100"/>
          <a:sy n="109" d="100"/>
        </p:scale>
        <p:origin x="167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a:solidFill>
                <a:schemeClr val="accent1">
                  <a:lumMod val="75000"/>
                </a:schemeClr>
              </a:solidFill>
            </a:defRPr>
          </a:pPr>
          <a:endParaRPr lang="en-US"/>
        </a:p>
      </c:txPr>
    </c:title>
    <c:autoTitleDeleted val="0"/>
    <c:plotArea>
      <c:layout/>
      <c:barChart>
        <c:barDir val="col"/>
        <c:grouping val="clustered"/>
        <c:varyColors val="0"/>
        <c:ser>
          <c:idx val="0"/>
          <c:order val="0"/>
          <c:tx>
            <c:strRef>
              <c:f>'Total Fund Inv Exp Analysis'!$B$35</c:f>
              <c:strCache>
                <c:ptCount val="1"/>
                <c:pt idx="0">
                  <c:v>Total Investment Expenses</c:v>
                </c:pt>
              </c:strCache>
            </c:strRef>
          </c:tx>
          <c:spPr>
            <a:solidFill>
              <a:srgbClr val="FF0000"/>
            </a:solidFill>
          </c:spPr>
          <c:invertIfNegative val="0"/>
          <c:dLbls>
            <c:dLbl>
              <c:idx val="2"/>
              <c:layout>
                <c:manualLayout>
                  <c:x val="3.1929752533104176E-3"/>
                  <c:y val="1.2183979237731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AB-4AF8-8525-CF837C809D0D}"/>
                </c:ext>
              </c:extLst>
            </c:dLbl>
            <c:dLbl>
              <c:idx val="5"/>
              <c:layout>
                <c:manualLayout>
                  <c:x val="-4.7894628799656268E-3"/>
                  <c:y val="-9.7471833901855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AB-4AF8-8525-CF837C809D0D}"/>
                </c:ext>
              </c:extLst>
            </c:dLbl>
            <c:dLbl>
              <c:idx val="7"/>
              <c:layout>
                <c:manualLayout>
                  <c:x val="0"/>
                  <c:y val="-2.1931162627917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AB-4AF8-8525-CF837C809D0D}"/>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Fund Inv Exp Analysis'!$A$36:$A$45</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'Total Fund Inv Exp Analysis'!$B$36:$B$45</c:f>
              <c:numCache>
                <c:formatCode>"$"#,##0</c:formatCode>
                <c:ptCount val="10"/>
                <c:pt idx="0">
                  <c:v>314</c:v>
                </c:pt>
                <c:pt idx="1">
                  <c:v>399</c:v>
                </c:pt>
                <c:pt idx="2">
                  <c:v>478</c:v>
                </c:pt>
                <c:pt idx="3">
                  <c:v>522</c:v>
                </c:pt>
                <c:pt idx="4">
                  <c:v>515</c:v>
                </c:pt>
                <c:pt idx="5">
                  <c:v>481</c:v>
                </c:pt>
                <c:pt idx="6">
                  <c:v>558</c:v>
                </c:pt>
                <c:pt idx="7">
                  <c:v>482</c:v>
                </c:pt>
                <c:pt idx="8">
                  <c:v>455</c:v>
                </c:pt>
                <c:pt idx="9">
                  <c:v>416</c:v>
                </c:pt>
              </c:numCache>
            </c:numRef>
          </c:val>
          <c:extLst>
            <c:ext xmlns:c16="http://schemas.microsoft.com/office/drawing/2014/chart" uri="{C3380CC4-5D6E-409C-BE32-E72D297353CC}">
              <c16:uniqueId val="{00000003-B1AB-4AF8-8525-CF837C809D0D}"/>
            </c:ext>
          </c:extLst>
        </c:ser>
        <c:dLbls>
          <c:showLegendKey val="0"/>
          <c:showVal val="0"/>
          <c:showCatName val="0"/>
          <c:showSerName val="0"/>
          <c:showPercent val="0"/>
          <c:showBubbleSize val="0"/>
        </c:dLbls>
        <c:gapWidth val="150"/>
        <c:axId val="140005760"/>
        <c:axId val="140007296"/>
      </c:barChart>
      <c:catAx>
        <c:axId val="140005760"/>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40007296"/>
        <c:crosses val="autoZero"/>
        <c:auto val="1"/>
        <c:lblAlgn val="ctr"/>
        <c:lblOffset val="100"/>
        <c:noMultiLvlLbl val="0"/>
      </c:catAx>
      <c:valAx>
        <c:axId val="140007296"/>
        <c:scaling>
          <c:orientation val="minMax"/>
        </c:scaling>
        <c:delete val="0"/>
        <c:axPos val="l"/>
        <c:majorGridlines/>
        <c:numFmt formatCode="&quot;$&quot;#,##0" sourceLinked="1"/>
        <c:majorTickMark val="out"/>
        <c:minorTickMark val="none"/>
        <c:tickLblPos val="nextTo"/>
        <c:txPr>
          <a:bodyPr/>
          <a:lstStyle/>
          <a:p>
            <a:pPr>
              <a:defRPr>
                <a:solidFill>
                  <a:schemeClr val="accent1">
                    <a:lumMod val="75000"/>
                  </a:schemeClr>
                </a:solidFill>
              </a:defRPr>
            </a:pPr>
            <a:endParaRPr lang="en-US"/>
          </a:p>
        </c:txPr>
        <c:crossAx val="140005760"/>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'Total Fund Inv Exp Analysis'!$E$56</c:f>
              <c:strCache>
                <c:ptCount val="1"/>
                <c:pt idx="0">
                  <c:v>Total Investment Expenses as a % of the Total Fund</c:v>
                </c:pt>
              </c:strCache>
            </c:strRef>
          </c:tx>
          <c:spPr>
            <a:solidFill>
              <a:srgbClr val="FF0000"/>
            </a:solidFill>
          </c:spPr>
          <c:invertIfNegative val="0"/>
          <c:dLbls>
            <c:spPr>
              <a:noFill/>
              <a:ln>
                <a:noFill/>
              </a:ln>
              <a:effectLst/>
            </c:spPr>
            <c:txPr>
              <a:bodyPr/>
              <a:lstStyle/>
              <a:p>
                <a:pPr>
                  <a:defRPr>
                    <a:solidFill>
                      <a:schemeClr val="accent1">
                        <a:lumMod val="7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Fund Inv Exp Analysis'!$A$57:$A$66</c:f>
              <c:strCache>
                <c:ptCount val="10"/>
                <c:pt idx="0">
                  <c:v>FY 2007</c:v>
                </c:pt>
                <c:pt idx="1">
                  <c:v>FY 2008</c:v>
                </c:pt>
                <c:pt idx="2">
                  <c:v>FY 2009</c:v>
                </c:pt>
                <c:pt idx="3">
                  <c:v>FY 2010</c:v>
                </c:pt>
                <c:pt idx="4">
                  <c:v>FY 2011</c:v>
                </c:pt>
                <c:pt idx="5">
                  <c:v>FY 2012e</c:v>
                </c:pt>
                <c:pt idx="6">
                  <c:v>FY 2013e</c:v>
                </c:pt>
                <c:pt idx="7">
                  <c:v>FY 2014e</c:v>
                </c:pt>
                <c:pt idx="8">
                  <c:v>FY 2015e</c:v>
                </c:pt>
                <c:pt idx="9">
                  <c:v>FY 2016e</c:v>
                </c:pt>
              </c:strCache>
            </c:strRef>
          </c:cat>
          <c:val>
            <c:numRef>
              <c:f>'Total Fund Inv Exp Analysis'!$E$57:$E$66</c:f>
              <c:numCache>
                <c:formatCode>0.00%</c:formatCode>
                <c:ptCount val="10"/>
                <c:pt idx="0">
                  <c:v>4.1000000000000003E-3</c:v>
                </c:pt>
                <c:pt idx="1">
                  <c:v>4.7000000000000002E-3</c:v>
                </c:pt>
                <c:pt idx="2">
                  <c:v>7.0000000000000001E-3</c:v>
                </c:pt>
                <c:pt idx="3">
                  <c:v>8.2000000000000007E-3</c:v>
                </c:pt>
                <c:pt idx="4">
                  <c:v>8.3000000000000001E-3</c:v>
                </c:pt>
                <c:pt idx="5">
                  <c:v>8.0000000000000002E-3</c:v>
                </c:pt>
                <c:pt idx="6">
                  <c:v>9.4999999999999998E-3</c:v>
                </c:pt>
                <c:pt idx="7">
                  <c:v>8.3000000000000001E-3</c:v>
                </c:pt>
                <c:pt idx="8">
                  <c:v>7.4999999999999997E-3</c:v>
                </c:pt>
                <c:pt idx="9">
                  <c:v>6.8321628087973868E-3</c:v>
                </c:pt>
              </c:numCache>
            </c:numRef>
          </c:val>
          <c:extLst>
            <c:ext xmlns:c16="http://schemas.microsoft.com/office/drawing/2014/chart" uri="{C3380CC4-5D6E-409C-BE32-E72D297353CC}">
              <c16:uniqueId val="{00000000-8F95-4784-9EBD-9BC1BB032BF1}"/>
            </c:ext>
          </c:extLst>
        </c:ser>
        <c:ser>
          <c:idx val="1"/>
          <c:order val="1"/>
          <c:tx>
            <c:strRef>
              <c:f>'Total Fund Inv Exp Analysis'!$G$56</c:f>
              <c:strCache>
                <c:ptCount val="1"/>
                <c:pt idx="0">
                  <c:v>Alpha as a % of the Total Fund</c:v>
                </c:pt>
              </c:strCache>
            </c:strRef>
          </c:tx>
          <c:spPr>
            <a:solidFill>
              <a:srgbClr val="00B050"/>
            </a:solidFill>
          </c:spPr>
          <c:invertIfNegative val="0"/>
          <c:dLbls>
            <c:dLbl>
              <c:idx val="8"/>
              <c:layout>
                <c:manualLayout>
                  <c:x val="2.07542134388306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95-4784-9EBD-9BC1BB032BF1}"/>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Fund Inv Exp Analysis'!$A$57:$A$66</c:f>
              <c:strCache>
                <c:ptCount val="10"/>
                <c:pt idx="0">
                  <c:v>FY 2007</c:v>
                </c:pt>
                <c:pt idx="1">
                  <c:v>FY 2008</c:v>
                </c:pt>
                <c:pt idx="2">
                  <c:v>FY 2009</c:v>
                </c:pt>
                <c:pt idx="3">
                  <c:v>FY 2010</c:v>
                </c:pt>
                <c:pt idx="4">
                  <c:v>FY 2011</c:v>
                </c:pt>
                <c:pt idx="5">
                  <c:v>FY 2012e</c:v>
                </c:pt>
                <c:pt idx="6">
                  <c:v>FY 2013e</c:v>
                </c:pt>
                <c:pt idx="7">
                  <c:v>FY 2014e</c:v>
                </c:pt>
                <c:pt idx="8">
                  <c:v>FY 2015e</c:v>
                </c:pt>
                <c:pt idx="9">
                  <c:v>FY 2016e</c:v>
                </c:pt>
              </c:strCache>
            </c:strRef>
          </c:cat>
          <c:val>
            <c:numRef>
              <c:f>'Total Fund Inv Exp Analysis'!$G$57:$G$66</c:f>
              <c:numCache>
                <c:formatCode>0.00%</c:formatCode>
                <c:ptCount val="10"/>
                <c:pt idx="0">
                  <c:v>3.3849387662811072E-2</c:v>
                </c:pt>
                <c:pt idx="1">
                  <c:v>-8.2072070387010226E-3</c:v>
                </c:pt>
                <c:pt idx="2">
                  <c:v>-5.399531680014491E-2</c:v>
                </c:pt>
                <c:pt idx="3">
                  <c:v>3.1301073497407399E-2</c:v>
                </c:pt>
                <c:pt idx="4">
                  <c:v>2.7691195432436869E-2</c:v>
                </c:pt>
                <c:pt idx="5">
                  <c:v>1.5658978142444081E-2</c:v>
                </c:pt>
                <c:pt idx="6">
                  <c:v>2.040444068491739E-2</c:v>
                </c:pt>
                <c:pt idx="7">
                  <c:v>2.3199057501196003E-2</c:v>
                </c:pt>
                <c:pt idx="8">
                  <c:v>6.9124055111423333E-3</c:v>
                </c:pt>
                <c:pt idx="9">
                  <c:v>-5.5662188801194118E-3</c:v>
                </c:pt>
              </c:numCache>
            </c:numRef>
          </c:val>
          <c:extLst>
            <c:ext xmlns:c16="http://schemas.microsoft.com/office/drawing/2014/chart" uri="{C3380CC4-5D6E-409C-BE32-E72D297353CC}">
              <c16:uniqueId val="{00000002-8F95-4784-9EBD-9BC1BB032BF1}"/>
            </c:ext>
          </c:extLst>
        </c:ser>
        <c:dLbls>
          <c:showLegendKey val="0"/>
          <c:showVal val="0"/>
          <c:showCatName val="0"/>
          <c:showSerName val="0"/>
          <c:showPercent val="0"/>
          <c:showBubbleSize val="0"/>
        </c:dLbls>
        <c:gapWidth val="150"/>
        <c:axId val="165645696"/>
        <c:axId val="165655680"/>
      </c:barChart>
      <c:catAx>
        <c:axId val="165645696"/>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65655680"/>
        <c:crosses val="autoZero"/>
        <c:auto val="1"/>
        <c:lblAlgn val="ctr"/>
        <c:lblOffset val="100"/>
        <c:noMultiLvlLbl val="0"/>
      </c:catAx>
      <c:valAx>
        <c:axId val="165655680"/>
        <c:scaling>
          <c:orientation val="minMax"/>
          <c:max val="6.0000000000000012E-2"/>
        </c:scaling>
        <c:delete val="0"/>
        <c:axPos val="l"/>
        <c:majorGridlines/>
        <c:numFmt formatCode="0.00%" sourceLinked="1"/>
        <c:majorTickMark val="out"/>
        <c:minorTickMark val="none"/>
        <c:tickLblPos val="nextTo"/>
        <c:txPr>
          <a:bodyPr/>
          <a:lstStyle/>
          <a:p>
            <a:pPr>
              <a:defRPr>
                <a:solidFill>
                  <a:schemeClr val="accent1">
                    <a:lumMod val="75000"/>
                  </a:schemeClr>
                </a:solidFill>
              </a:defRPr>
            </a:pPr>
            <a:endParaRPr lang="en-US"/>
          </a:p>
        </c:txPr>
        <c:crossAx val="165645696"/>
        <c:crosses val="autoZero"/>
        <c:crossBetween val="between"/>
      </c:valAx>
    </c:plotArea>
    <c:legend>
      <c:legendPos val="b"/>
      <c:overlay val="0"/>
      <c:txPr>
        <a:bodyPr/>
        <a:lstStyle/>
        <a:p>
          <a:pPr>
            <a:defRPr sz="1200">
              <a:solidFill>
                <a:schemeClr val="accent1">
                  <a:lumMod val="75000"/>
                </a:schemeClr>
              </a:solidFill>
            </a:defRPr>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42987063547623E-2"/>
          <c:y val="2.4617778018259467E-2"/>
          <c:w val="0.90791321090996902"/>
          <c:h val="0.8695347178171221"/>
        </c:manualLayout>
      </c:layout>
      <c:barChart>
        <c:barDir val="col"/>
        <c:grouping val="clustered"/>
        <c:varyColors val="0"/>
        <c:ser>
          <c:idx val="0"/>
          <c:order val="0"/>
          <c:tx>
            <c:strRef>
              <c:f>Internal!$A$62</c:f>
              <c:strCache>
                <c:ptCount val="1"/>
                <c:pt idx="0">
                  <c:v>Allocation /External Alpha</c:v>
                </c:pt>
              </c:strCache>
            </c:strRef>
          </c:tx>
          <c:spPr>
            <a:solidFill>
              <a:srgbClr val="00B050"/>
            </a:solidFill>
          </c:spPr>
          <c:invertIfNegative val="0"/>
          <c:dLbls>
            <c:dLbl>
              <c:idx val="5"/>
              <c:layout>
                <c:manualLayout>
                  <c:x val="0"/>
                  <c:y val="-9.95953839500078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3-41B8-925A-BF0BE261762B}"/>
                </c:ext>
              </c:extLst>
            </c:dLbl>
            <c:spPr>
              <a:noFill/>
              <a:ln>
                <a:noFill/>
              </a:ln>
              <a:effectLst/>
            </c:spPr>
            <c:txPr>
              <a:bodyPr/>
              <a:lstStyle/>
              <a:p>
                <a:pPr>
                  <a:defRPr>
                    <a:solidFill>
                      <a:schemeClr val="accent1">
                        <a:lumMod val="7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Internal!$C$53:$L$53</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Internal!$C$62:$L$62</c:f>
              <c:numCache>
                <c:formatCode>"$"#,##0</c:formatCode>
                <c:ptCount val="10"/>
                <c:pt idx="0">
                  <c:v>2354.3906197595616</c:v>
                </c:pt>
                <c:pt idx="1">
                  <c:v>-671.18439365205381</c:v>
                </c:pt>
                <c:pt idx="2">
                  <c:v>-3270.6461011357756</c:v>
                </c:pt>
                <c:pt idx="3">
                  <c:v>1560.8168875384922</c:v>
                </c:pt>
                <c:pt idx="4">
                  <c:v>1525.9403150258647</c:v>
                </c:pt>
                <c:pt idx="5">
                  <c:v>805.54340643998978</c:v>
                </c:pt>
                <c:pt idx="6">
                  <c:v>1180.9070012595114</c:v>
                </c:pt>
                <c:pt idx="7">
                  <c:v>1415.9035961716002</c:v>
                </c:pt>
                <c:pt idx="8">
                  <c:v>394.82316480584905</c:v>
                </c:pt>
                <c:pt idx="9">
                  <c:v>-460.02645047954888</c:v>
                </c:pt>
              </c:numCache>
            </c:numRef>
          </c:val>
          <c:extLst>
            <c:ext xmlns:c16="http://schemas.microsoft.com/office/drawing/2014/chart" uri="{C3380CC4-5D6E-409C-BE32-E72D297353CC}">
              <c16:uniqueId val="{00000001-9AF3-41B8-925A-BF0BE261762B}"/>
            </c:ext>
          </c:extLst>
        </c:ser>
        <c:ser>
          <c:idx val="1"/>
          <c:order val="1"/>
          <c:tx>
            <c:strRef>
              <c:f>Internal!$A$59</c:f>
              <c:strCache>
                <c:ptCount val="1"/>
                <c:pt idx="0">
                  <c:v>Internal Alpha</c:v>
                </c:pt>
              </c:strCache>
            </c:strRef>
          </c:tx>
          <c:spPr>
            <a:solidFill>
              <a:schemeClr val="accent3">
                <a:lumMod val="50000"/>
              </a:schemeClr>
            </a:solidFill>
          </c:spPr>
          <c:invertIfNegative val="0"/>
          <c:dLbls>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Internal!$C$53:$L$53</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Internal!$C$59:$L$59</c:f>
              <c:numCache>
                <c:formatCode>"$"#,##0</c:formatCode>
                <c:ptCount val="10"/>
                <c:pt idx="0">
                  <c:v>6.0620802404377256</c:v>
                </c:pt>
                <c:pt idx="1">
                  <c:v>53.587693652053737</c:v>
                </c:pt>
                <c:pt idx="2">
                  <c:v>139.78350113577329</c:v>
                </c:pt>
                <c:pt idx="3">
                  <c:v>193.32531246150762</c:v>
                </c:pt>
                <c:pt idx="4">
                  <c:v>56.202684974135494</c:v>
                </c:pt>
                <c:pt idx="5">
                  <c:v>50.827493560010126</c:v>
                </c:pt>
                <c:pt idx="6">
                  <c:v>7.783098740488362</c:v>
                </c:pt>
                <c:pt idx="7">
                  <c:v>28.056803828399282</c:v>
                </c:pt>
                <c:pt idx="8">
                  <c:v>44.75433519415084</c:v>
                </c:pt>
                <c:pt idx="9">
                  <c:v>121.10785047954924</c:v>
                </c:pt>
              </c:numCache>
            </c:numRef>
          </c:val>
          <c:extLst>
            <c:ext xmlns:c16="http://schemas.microsoft.com/office/drawing/2014/chart" uri="{C3380CC4-5D6E-409C-BE32-E72D297353CC}">
              <c16:uniqueId val="{00000002-9AF3-41B8-925A-BF0BE261762B}"/>
            </c:ext>
          </c:extLst>
        </c:ser>
        <c:dLbls>
          <c:showLegendKey val="0"/>
          <c:showVal val="0"/>
          <c:showCatName val="0"/>
          <c:showSerName val="0"/>
          <c:showPercent val="0"/>
          <c:showBubbleSize val="0"/>
        </c:dLbls>
        <c:gapWidth val="150"/>
        <c:axId val="166613376"/>
        <c:axId val="166614912"/>
      </c:barChart>
      <c:catAx>
        <c:axId val="166613376"/>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66614912"/>
        <c:crosses val="autoZero"/>
        <c:auto val="1"/>
        <c:lblAlgn val="ctr"/>
        <c:lblOffset val="100"/>
        <c:noMultiLvlLbl val="0"/>
      </c:catAx>
      <c:valAx>
        <c:axId val="166614912"/>
        <c:scaling>
          <c:orientation val="minMax"/>
        </c:scaling>
        <c:delete val="0"/>
        <c:axPos val="l"/>
        <c:majorGridlines/>
        <c:numFmt formatCode="&quot;$&quot;#,##0" sourceLinked="0"/>
        <c:majorTickMark val="out"/>
        <c:minorTickMark val="none"/>
        <c:tickLblPos val="nextTo"/>
        <c:txPr>
          <a:bodyPr/>
          <a:lstStyle/>
          <a:p>
            <a:pPr>
              <a:defRPr>
                <a:solidFill>
                  <a:schemeClr val="accent1">
                    <a:lumMod val="75000"/>
                  </a:schemeClr>
                </a:solidFill>
              </a:defRPr>
            </a:pPr>
            <a:endParaRPr lang="en-US"/>
          </a:p>
        </c:txPr>
        <c:crossAx val="166613376"/>
        <c:crosses val="autoZero"/>
        <c:crossBetween val="between"/>
      </c:valAx>
    </c:plotArea>
    <c:legend>
      <c:legendPos val="b"/>
      <c:overlay val="0"/>
      <c:txPr>
        <a:bodyPr/>
        <a:lstStyle/>
        <a:p>
          <a:pPr>
            <a:defRPr sz="1600">
              <a:solidFill>
                <a:schemeClr val="accent1">
                  <a:lumMod val="75000"/>
                </a:schemeClr>
              </a:solidFill>
            </a:defRPr>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Total Manager Fees and Fees as a % of Assets</a:t>
            </a:r>
          </a:p>
        </c:rich>
      </c:tx>
      <c:overlay val="0"/>
    </c:title>
    <c:autoTitleDeleted val="0"/>
    <c:plotArea>
      <c:layout/>
      <c:barChart>
        <c:barDir val="col"/>
        <c:grouping val="clustered"/>
        <c:varyColors val="0"/>
        <c:ser>
          <c:idx val="1"/>
          <c:order val="0"/>
          <c:tx>
            <c:strRef>
              <c:f>'Graph Data'!$B$15</c:f>
              <c:strCache>
                <c:ptCount val="1"/>
                <c:pt idx="0">
                  <c:v>Fees $</c:v>
                </c:pt>
              </c:strCache>
            </c:strRef>
          </c:tx>
          <c:spPr>
            <a:solidFill>
              <a:schemeClr val="accent1"/>
            </a:solidFill>
          </c:spPr>
          <c:invertIfNegative val="0"/>
          <c:cat>
            <c:strRef>
              <c:f>'Graph Data'!$F$1:$N$1</c:f>
              <c:strCache>
                <c:ptCount val="9"/>
                <c:pt idx="0">
                  <c:v>FY 2008</c:v>
                </c:pt>
                <c:pt idx="1">
                  <c:v>FY 2009</c:v>
                </c:pt>
                <c:pt idx="2">
                  <c:v>FY 2010</c:v>
                </c:pt>
                <c:pt idx="3">
                  <c:v>FY 2011</c:v>
                </c:pt>
                <c:pt idx="4">
                  <c:v>FY 2012</c:v>
                </c:pt>
                <c:pt idx="5">
                  <c:v>FY 2013</c:v>
                </c:pt>
                <c:pt idx="6">
                  <c:v>FY 2014</c:v>
                </c:pt>
                <c:pt idx="7">
                  <c:v>FY 2015</c:v>
                </c:pt>
                <c:pt idx="8">
                  <c:v>FY 2016</c:v>
                </c:pt>
              </c:strCache>
            </c:strRef>
          </c:cat>
          <c:val>
            <c:numRef>
              <c:f>'Graph Data'!$F$15:$N$15</c:f>
              <c:numCache>
                <c:formatCode>_(* #,##0_);_(* \(#,##0\);_(* "-"??_);_(@_)</c:formatCode>
                <c:ptCount val="9"/>
                <c:pt idx="0">
                  <c:v>15975</c:v>
                </c:pt>
                <c:pt idx="1">
                  <c:v>12576</c:v>
                </c:pt>
                <c:pt idx="2">
                  <c:v>14736</c:v>
                </c:pt>
                <c:pt idx="3">
                  <c:v>16610</c:v>
                </c:pt>
                <c:pt idx="4">
                  <c:v>19517</c:v>
                </c:pt>
                <c:pt idx="5">
                  <c:v>17409</c:v>
                </c:pt>
                <c:pt idx="6">
                  <c:v>11334</c:v>
                </c:pt>
                <c:pt idx="7">
                  <c:v>8235</c:v>
                </c:pt>
                <c:pt idx="8">
                  <c:v>5953.7872699999998</c:v>
                </c:pt>
              </c:numCache>
            </c:numRef>
          </c:val>
          <c:extLst>
            <c:ext xmlns:c16="http://schemas.microsoft.com/office/drawing/2014/chart" uri="{C3380CC4-5D6E-409C-BE32-E72D297353CC}">
              <c16:uniqueId val="{00000000-4EA8-4322-B7CD-3003FFDBB22F}"/>
            </c:ext>
          </c:extLst>
        </c:ser>
        <c:dLbls>
          <c:showLegendKey val="0"/>
          <c:showVal val="0"/>
          <c:showCatName val="0"/>
          <c:showSerName val="0"/>
          <c:showPercent val="0"/>
          <c:showBubbleSize val="0"/>
        </c:dLbls>
        <c:gapWidth val="75"/>
        <c:overlap val="-25"/>
        <c:axId val="218213760"/>
        <c:axId val="218212224"/>
      </c:barChart>
      <c:lineChart>
        <c:grouping val="standard"/>
        <c:varyColors val="0"/>
        <c:ser>
          <c:idx val="2"/>
          <c:order val="1"/>
          <c:tx>
            <c:strRef>
              <c:f>'Graph Data'!$B$13</c:f>
              <c:strCache>
                <c:ptCount val="1"/>
                <c:pt idx="0">
                  <c:v>Fees as a % of Assets</c:v>
                </c:pt>
              </c:strCache>
            </c:strRef>
          </c:tx>
          <c:spPr>
            <a:ln>
              <a:solidFill>
                <a:srgbClr val="FF0000"/>
              </a:solidFill>
            </a:ln>
          </c:spPr>
          <c:marker>
            <c:symbol val="none"/>
          </c:marker>
          <c:dLbls>
            <c:dLbl>
              <c:idx val="5"/>
              <c:layout>
                <c:manualLayout>
                  <c:x val="-3.6644828845213244E-2"/>
                  <c:y val="-6.643621674950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A8-4322-B7CD-3003FFDBB22F}"/>
                </c:ext>
              </c:extLst>
            </c:dLbl>
            <c:dLbl>
              <c:idx val="6"/>
              <c:layout>
                <c:manualLayout>
                  <c:x val="-2.6146141181171253E-2"/>
                  <c:y val="-5.225181958638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A8-4322-B7CD-3003FFDBB22F}"/>
                </c:ext>
              </c:extLst>
            </c:dLbl>
            <c:dLbl>
              <c:idx val="7"/>
              <c:layout>
                <c:manualLayout>
                  <c:x val="-3.4895047567872914E-2"/>
                  <c:y val="-5.6979951974088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A8-4322-B7CD-3003FFDBB22F}"/>
                </c:ext>
              </c:extLst>
            </c:dLbl>
            <c:dLbl>
              <c:idx val="8"/>
              <c:layout>
                <c:manualLayout>
                  <c:x val="-3.9676359352718703E-2"/>
                  <c:y val="-8.2151300236406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A8-4322-B7CD-3003FFDBB22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Data'!$F$1:$N$1</c:f>
              <c:strCache>
                <c:ptCount val="9"/>
                <c:pt idx="0">
                  <c:v>FY 2008</c:v>
                </c:pt>
                <c:pt idx="1">
                  <c:v>FY 2009</c:v>
                </c:pt>
                <c:pt idx="2">
                  <c:v>FY 2010</c:v>
                </c:pt>
                <c:pt idx="3">
                  <c:v>FY 2011</c:v>
                </c:pt>
                <c:pt idx="4">
                  <c:v>FY 2012</c:v>
                </c:pt>
                <c:pt idx="5">
                  <c:v>FY 2013</c:v>
                </c:pt>
                <c:pt idx="6">
                  <c:v>FY 2014</c:v>
                </c:pt>
                <c:pt idx="7">
                  <c:v>FY 2015</c:v>
                </c:pt>
                <c:pt idx="8">
                  <c:v>FY 2016</c:v>
                </c:pt>
              </c:strCache>
            </c:strRef>
          </c:cat>
          <c:val>
            <c:numRef>
              <c:f>'Graph Data'!$F$16:$N$16</c:f>
              <c:numCache>
                <c:formatCode>0.00%</c:formatCode>
                <c:ptCount val="9"/>
                <c:pt idx="0">
                  <c:v>6.4410770972736708E-3</c:v>
                </c:pt>
                <c:pt idx="1">
                  <c:v>7.109988428459911E-3</c:v>
                </c:pt>
                <c:pt idx="2">
                  <c:v>7.7304914404453529E-3</c:v>
                </c:pt>
                <c:pt idx="3">
                  <c:v>7.0014912417604176E-3</c:v>
                </c:pt>
                <c:pt idx="4">
                  <c:v>8.3577638517399414E-3</c:v>
                </c:pt>
                <c:pt idx="5">
                  <c:v>6.4361956054082309E-3</c:v>
                </c:pt>
                <c:pt idx="6">
                  <c:v>4.2839733039747229E-3</c:v>
                </c:pt>
                <c:pt idx="7">
                  <c:v>2.913164998525257E-3</c:v>
                </c:pt>
                <c:pt idx="8">
                  <c:v>1.5818744389124112E-3</c:v>
                </c:pt>
              </c:numCache>
            </c:numRef>
          </c:val>
          <c:smooth val="0"/>
          <c:extLst>
            <c:ext xmlns:c16="http://schemas.microsoft.com/office/drawing/2014/chart" uri="{C3380CC4-5D6E-409C-BE32-E72D297353CC}">
              <c16:uniqueId val="{00000005-4EA8-4322-B7CD-3003FFDBB22F}"/>
            </c:ext>
          </c:extLst>
        </c:ser>
        <c:dLbls>
          <c:showLegendKey val="0"/>
          <c:showVal val="0"/>
          <c:showCatName val="0"/>
          <c:showSerName val="0"/>
          <c:showPercent val="0"/>
          <c:showBubbleSize val="0"/>
        </c:dLbls>
        <c:marker val="1"/>
        <c:smooth val="0"/>
        <c:axId val="218204800"/>
        <c:axId val="218210688"/>
      </c:lineChart>
      <c:catAx>
        <c:axId val="218204800"/>
        <c:scaling>
          <c:orientation val="minMax"/>
        </c:scaling>
        <c:delete val="0"/>
        <c:axPos val="b"/>
        <c:numFmt formatCode="General" sourceLinked="0"/>
        <c:majorTickMark val="none"/>
        <c:minorTickMark val="none"/>
        <c:tickLblPos val="nextTo"/>
        <c:txPr>
          <a:bodyPr rot="0"/>
          <a:lstStyle/>
          <a:p>
            <a:pPr>
              <a:defRPr/>
            </a:pPr>
            <a:endParaRPr lang="en-US"/>
          </a:p>
        </c:txPr>
        <c:crossAx val="218210688"/>
        <c:crosses val="autoZero"/>
        <c:auto val="1"/>
        <c:lblAlgn val="ctr"/>
        <c:lblOffset val="100"/>
        <c:noMultiLvlLbl val="0"/>
      </c:catAx>
      <c:valAx>
        <c:axId val="218210688"/>
        <c:scaling>
          <c:orientation val="minMax"/>
          <c:max val="1.0000000000000002E-2"/>
        </c:scaling>
        <c:delete val="0"/>
        <c:axPos val="l"/>
        <c:majorGridlines>
          <c:spPr>
            <a:ln>
              <a:noFill/>
            </a:ln>
          </c:spPr>
        </c:majorGridlines>
        <c:numFmt formatCode="0.00%" sourceLinked="1"/>
        <c:majorTickMark val="none"/>
        <c:minorTickMark val="none"/>
        <c:tickLblPos val="nextTo"/>
        <c:spPr>
          <a:ln w="9525">
            <a:noFill/>
          </a:ln>
        </c:spPr>
        <c:crossAx val="218204800"/>
        <c:crosses val="autoZero"/>
        <c:crossBetween val="between"/>
      </c:valAx>
      <c:valAx>
        <c:axId val="218212224"/>
        <c:scaling>
          <c:orientation val="minMax"/>
          <c:max val="25000"/>
        </c:scaling>
        <c:delete val="0"/>
        <c:axPos val="r"/>
        <c:numFmt formatCode="&quot;$&quot;#,##0" sourceLinked="0"/>
        <c:majorTickMark val="out"/>
        <c:minorTickMark val="none"/>
        <c:tickLblPos val="nextTo"/>
        <c:crossAx val="218213760"/>
        <c:crosses val="max"/>
        <c:crossBetween val="between"/>
        <c:majorUnit val="5000"/>
      </c:valAx>
      <c:catAx>
        <c:axId val="218213760"/>
        <c:scaling>
          <c:orientation val="minMax"/>
        </c:scaling>
        <c:delete val="1"/>
        <c:axPos val="b"/>
        <c:numFmt formatCode="General" sourceLinked="1"/>
        <c:majorTickMark val="out"/>
        <c:minorTickMark val="none"/>
        <c:tickLblPos val="nextTo"/>
        <c:crossAx val="218212224"/>
        <c:crosses val="autoZero"/>
        <c:auto val="1"/>
        <c:lblAlgn val="ctr"/>
        <c:lblOffset val="100"/>
        <c:noMultiLvlLbl val="0"/>
      </c:catAx>
    </c:plotArea>
    <c:legend>
      <c:legendPos val="b"/>
      <c:overlay val="0"/>
      <c:spPr>
        <a:noFill/>
        <a:ln>
          <a:noFill/>
        </a:ln>
      </c:spPr>
    </c:legend>
    <c:plotVisOnly val="1"/>
    <c:dispBlanksAs val="gap"/>
    <c:showDLblsOverMax val="0"/>
  </c:chart>
  <c:txPr>
    <a:bodyPr/>
    <a:lstStyle/>
    <a:p>
      <a:pPr>
        <a:defRPr>
          <a:solidFill>
            <a:schemeClr val="accent1">
              <a:lumMod val="75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Total Manager Fees and Fees as a % of Assets</a:t>
            </a:r>
          </a:p>
        </c:rich>
      </c:tx>
      <c:layout>
        <c:manualLayout>
          <c:xMode val="edge"/>
          <c:yMode val="edge"/>
          <c:x val="0.1849824125413779"/>
          <c:y val="4.884004884004884E-3"/>
        </c:manualLayout>
      </c:layout>
      <c:overlay val="0"/>
    </c:title>
    <c:autoTitleDeleted val="0"/>
    <c:plotArea>
      <c:layout/>
      <c:barChart>
        <c:barDir val="col"/>
        <c:grouping val="clustered"/>
        <c:varyColors val="0"/>
        <c:ser>
          <c:idx val="1"/>
          <c:order val="0"/>
          <c:tx>
            <c:strRef>
              <c:f>'AR Graph'!$B$3</c:f>
              <c:strCache>
                <c:ptCount val="1"/>
                <c:pt idx="0">
                  <c:v>Fees</c:v>
                </c:pt>
              </c:strCache>
            </c:strRef>
          </c:tx>
          <c:spPr>
            <a:solidFill>
              <a:schemeClr val="accent1"/>
            </a:solidFill>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 Graph'!$D$1:$J$1</c:f>
              <c:strCache>
                <c:ptCount val="7"/>
                <c:pt idx="0">
                  <c:v>FY 09-10</c:v>
                </c:pt>
                <c:pt idx="1">
                  <c:v>FY 10-11</c:v>
                </c:pt>
                <c:pt idx="2">
                  <c:v>FY 11-12</c:v>
                </c:pt>
                <c:pt idx="3">
                  <c:v>FY 12-13</c:v>
                </c:pt>
                <c:pt idx="4">
                  <c:v>FY 13-14</c:v>
                </c:pt>
                <c:pt idx="5">
                  <c:v>FY 14-15</c:v>
                </c:pt>
                <c:pt idx="6">
                  <c:v>FY 15-16</c:v>
                </c:pt>
              </c:strCache>
            </c:strRef>
          </c:cat>
          <c:val>
            <c:numRef>
              <c:f>'AR Graph'!$D$3:$J$3</c:f>
              <c:numCache>
                <c:formatCode>_("$"* #,##0_);_("$"* \(#,##0\);_("$"* "-"??_);_(@_)</c:formatCode>
                <c:ptCount val="7"/>
                <c:pt idx="0">
                  <c:v>137360</c:v>
                </c:pt>
                <c:pt idx="1">
                  <c:v>138931</c:v>
                </c:pt>
                <c:pt idx="2">
                  <c:v>138992</c:v>
                </c:pt>
                <c:pt idx="3">
                  <c:v>149764</c:v>
                </c:pt>
                <c:pt idx="4">
                  <c:v>140523</c:v>
                </c:pt>
                <c:pt idx="5">
                  <c:v>117236</c:v>
                </c:pt>
                <c:pt idx="6">
                  <c:v>102342.62125004118</c:v>
                </c:pt>
              </c:numCache>
            </c:numRef>
          </c:val>
          <c:extLst>
            <c:ext xmlns:c16="http://schemas.microsoft.com/office/drawing/2014/chart" uri="{C3380CC4-5D6E-409C-BE32-E72D297353CC}">
              <c16:uniqueId val="{00000000-2B60-41F5-B75A-623ED93B01CC}"/>
            </c:ext>
          </c:extLst>
        </c:ser>
        <c:dLbls>
          <c:showLegendKey val="0"/>
          <c:showVal val="0"/>
          <c:showCatName val="0"/>
          <c:showSerName val="0"/>
          <c:showPercent val="0"/>
          <c:showBubbleSize val="0"/>
        </c:dLbls>
        <c:gapWidth val="75"/>
        <c:overlap val="-25"/>
        <c:axId val="243339648"/>
        <c:axId val="226478720"/>
      </c:barChart>
      <c:lineChart>
        <c:grouping val="standard"/>
        <c:varyColors val="0"/>
        <c:ser>
          <c:idx val="2"/>
          <c:order val="1"/>
          <c:tx>
            <c:strRef>
              <c:f>'AR Graph'!$B$4</c:f>
              <c:strCache>
                <c:ptCount val="1"/>
                <c:pt idx="0">
                  <c:v>Fees as a % of Assets</c:v>
                </c:pt>
              </c:strCache>
            </c:strRef>
          </c:tx>
          <c:spPr>
            <a:ln>
              <a:solidFill>
                <a:srgbClr val="FF0000"/>
              </a:solidFill>
            </a:ln>
          </c:spPr>
          <c:marker>
            <c:symbol val="none"/>
          </c:marker>
          <c:dLbls>
            <c:dLbl>
              <c:idx val="0"/>
              <c:layout>
                <c:manualLayout>
                  <c:x val="-2.9336117849790077E-2"/>
                  <c:y val="-3.2837241498658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60-41F5-B75A-623ED93B01CC}"/>
                </c:ext>
              </c:extLst>
            </c:dLbl>
            <c:spPr>
              <a:noFill/>
              <a:ln>
                <a:noFill/>
              </a:ln>
              <a:effectLst/>
            </c:spPr>
            <c:txPr>
              <a:bodyPr/>
              <a:lstStyle/>
              <a:p>
                <a:pPr>
                  <a:defRPr>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 Graph'!$D$1:$J$1</c:f>
              <c:strCache>
                <c:ptCount val="7"/>
                <c:pt idx="0">
                  <c:v>FY 09-10</c:v>
                </c:pt>
                <c:pt idx="1">
                  <c:v>FY 10-11</c:v>
                </c:pt>
                <c:pt idx="2">
                  <c:v>FY 11-12</c:v>
                </c:pt>
                <c:pt idx="3">
                  <c:v>FY 12-13</c:v>
                </c:pt>
                <c:pt idx="4">
                  <c:v>FY 13-14</c:v>
                </c:pt>
                <c:pt idx="5">
                  <c:v>FY 14-15</c:v>
                </c:pt>
                <c:pt idx="6">
                  <c:v>FY 15-16</c:v>
                </c:pt>
              </c:strCache>
            </c:strRef>
          </c:cat>
          <c:val>
            <c:numRef>
              <c:f>'AR Graph'!$D$4:$J$4</c:f>
              <c:numCache>
                <c:formatCode>0.00%</c:formatCode>
                <c:ptCount val="7"/>
                <c:pt idx="0">
                  <c:v>3.3953106473800197E-2</c:v>
                </c:pt>
                <c:pt idx="1">
                  <c:v>2.7587143586097335E-2</c:v>
                </c:pt>
                <c:pt idx="2">
                  <c:v>2.3411202661013181E-2</c:v>
                </c:pt>
                <c:pt idx="3">
                  <c:v>2.5403850600816996E-2</c:v>
                </c:pt>
                <c:pt idx="4">
                  <c:v>2.6876242822779138E-2</c:v>
                </c:pt>
                <c:pt idx="5">
                  <c:v>2.2821151904046669E-2</c:v>
                </c:pt>
                <c:pt idx="6">
                  <c:v>2.1684785312478125E-2</c:v>
                </c:pt>
              </c:numCache>
            </c:numRef>
          </c:val>
          <c:smooth val="0"/>
          <c:extLst>
            <c:ext xmlns:c16="http://schemas.microsoft.com/office/drawing/2014/chart" uri="{C3380CC4-5D6E-409C-BE32-E72D297353CC}">
              <c16:uniqueId val="{00000002-2B60-41F5-B75A-623ED93B01CC}"/>
            </c:ext>
          </c:extLst>
        </c:ser>
        <c:dLbls>
          <c:showLegendKey val="0"/>
          <c:showVal val="0"/>
          <c:showCatName val="0"/>
          <c:showSerName val="0"/>
          <c:showPercent val="0"/>
          <c:showBubbleSize val="0"/>
        </c:dLbls>
        <c:marker val="1"/>
        <c:smooth val="0"/>
        <c:axId val="226467200"/>
        <c:axId val="226477184"/>
      </c:lineChart>
      <c:catAx>
        <c:axId val="226467200"/>
        <c:scaling>
          <c:orientation val="minMax"/>
        </c:scaling>
        <c:delete val="0"/>
        <c:axPos val="b"/>
        <c:numFmt formatCode="General" sourceLinked="0"/>
        <c:majorTickMark val="none"/>
        <c:minorTickMark val="none"/>
        <c:tickLblPos val="nextTo"/>
        <c:txPr>
          <a:bodyPr rot="0"/>
          <a:lstStyle/>
          <a:p>
            <a:pPr>
              <a:defRPr/>
            </a:pPr>
            <a:endParaRPr lang="en-US"/>
          </a:p>
        </c:txPr>
        <c:crossAx val="226477184"/>
        <c:crosses val="autoZero"/>
        <c:auto val="1"/>
        <c:lblAlgn val="ctr"/>
        <c:lblOffset val="100"/>
        <c:noMultiLvlLbl val="0"/>
      </c:catAx>
      <c:valAx>
        <c:axId val="226477184"/>
        <c:scaling>
          <c:orientation val="minMax"/>
          <c:max val="8.0000000000000016E-2"/>
        </c:scaling>
        <c:delete val="0"/>
        <c:axPos val="l"/>
        <c:majorGridlines>
          <c:spPr>
            <a:ln>
              <a:noFill/>
            </a:ln>
          </c:spPr>
        </c:majorGridlines>
        <c:numFmt formatCode="0.00%" sourceLinked="1"/>
        <c:majorTickMark val="none"/>
        <c:minorTickMark val="none"/>
        <c:tickLblPos val="nextTo"/>
        <c:spPr>
          <a:ln w="9525">
            <a:noFill/>
          </a:ln>
        </c:spPr>
        <c:crossAx val="226467200"/>
        <c:crosses val="autoZero"/>
        <c:crossBetween val="between"/>
        <c:majorUnit val="1.0000000000000002E-2"/>
      </c:valAx>
      <c:valAx>
        <c:axId val="226478720"/>
        <c:scaling>
          <c:orientation val="minMax"/>
          <c:max val="150000"/>
          <c:min val="0"/>
        </c:scaling>
        <c:delete val="0"/>
        <c:axPos val="r"/>
        <c:numFmt formatCode="&quot;$&quot;#,##0" sourceLinked="0"/>
        <c:majorTickMark val="out"/>
        <c:minorTickMark val="none"/>
        <c:tickLblPos val="nextTo"/>
        <c:crossAx val="243339648"/>
        <c:crosses val="max"/>
        <c:crossBetween val="between"/>
      </c:valAx>
      <c:catAx>
        <c:axId val="243339648"/>
        <c:scaling>
          <c:orientation val="minMax"/>
        </c:scaling>
        <c:delete val="1"/>
        <c:axPos val="b"/>
        <c:numFmt formatCode="General" sourceLinked="1"/>
        <c:majorTickMark val="out"/>
        <c:minorTickMark val="none"/>
        <c:tickLblPos val="nextTo"/>
        <c:crossAx val="226478720"/>
        <c:crosses val="autoZero"/>
        <c:auto val="1"/>
        <c:lblAlgn val="ctr"/>
        <c:lblOffset val="100"/>
        <c:noMultiLvlLbl val="0"/>
      </c:catAx>
    </c:plotArea>
    <c:legend>
      <c:legendPos val="b"/>
      <c:overlay val="0"/>
      <c:spPr>
        <a:noFill/>
        <a:ln>
          <a:noFill/>
        </a:ln>
      </c:spPr>
      <c:txPr>
        <a:bodyPr/>
        <a:lstStyle/>
        <a:p>
          <a:pPr>
            <a:defRPr sz="1400"/>
          </a:pPr>
          <a:endParaRPr lang="en-US"/>
        </a:p>
      </c:txPr>
    </c:legend>
    <c:plotVisOnly val="1"/>
    <c:dispBlanksAs val="gap"/>
    <c:showDLblsOverMax val="0"/>
  </c:chart>
  <c:txPr>
    <a:bodyPr/>
    <a:lstStyle/>
    <a:p>
      <a:pPr>
        <a:defRPr>
          <a:solidFill>
            <a:schemeClr val="accent1">
              <a:lumMod val="75000"/>
            </a:schemeClr>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accent1">
                    <a:lumMod val="75000"/>
                  </a:schemeClr>
                </a:solidFill>
              </a:defRPr>
            </a:pPr>
            <a:r>
              <a:rPr lang="en-US">
                <a:solidFill>
                  <a:schemeClr val="accent1">
                    <a:lumMod val="75000"/>
                  </a:schemeClr>
                </a:solidFill>
              </a:rPr>
              <a:t>Total</a:t>
            </a:r>
            <a:r>
              <a:rPr lang="en-US" baseline="0">
                <a:solidFill>
                  <a:schemeClr val="accent1">
                    <a:lumMod val="75000"/>
                  </a:schemeClr>
                </a:solidFill>
              </a:rPr>
              <a:t> Investment Expenses as a </a:t>
            </a:r>
            <a:r>
              <a:rPr lang="en-US">
                <a:solidFill>
                  <a:schemeClr val="accent1">
                    <a:lumMod val="75000"/>
                  </a:schemeClr>
                </a:solidFill>
              </a:rPr>
              <a:t>% of the Total Fund (Net</a:t>
            </a:r>
            <a:r>
              <a:rPr lang="en-US" baseline="0">
                <a:solidFill>
                  <a:schemeClr val="accent1">
                    <a:lumMod val="75000"/>
                  </a:schemeClr>
                </a:solidFill>
              </a:rPr>
              <a:t> NAV)</a:t>
            </a:r>
            <a:endParaRPr lang="en-US">
              <a:solidFill>
                <a:schemeClr val="accent1">
                  <a:lumMod val="75000"/>
                </a:schemeClr>
              </a:solidFill>
            </a:endParaRPr>
          </a:p>
        </c:rich>
      </c:tx>
      <c:overlay val="0"/>
    </c:title>
    <c:autoTitleDeleted val="0"/>
    <c:plotArea>
      <c:layout/>
      <c:barChart>
        <c:barDir val="col"/>
        <c:grouping val="clustered"/>
        <c:varyColors val="0"/>
        <c:ser>
          <c:idx val="0"/>
          <c:order val="0"/>
          <c:tx>
            <c:strRef>
              <c:f>'Total Fund Inv Exp Analysis'!$D$35</c:f>
              <c:strCache>
                <c:ptCount val="1"/>
                <c:pt idx="0">
                  <c:v>% of Total Fund</c:v>
                </c:pt>
              </c:strCache>
            </c:strRef>
          </c:tx>
          <c:spPr>
            <a:solidFill>
              <a:srgbClr val="FF0000"/>
            </a:solidFill>
          </c:spPr>
          <c:invertIfNegative val="0"/>
          <c:dLbls>
            <c:dLbl>
              <c:idx val="2"/>
              <c:layout>
                <c:manualLayout>
                  <c:x val="3.5894511106311874E-17"/>
                  <c:y val="-1.2080028763785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64-4D48-BFA0-609CA0F1620D}"/>
                </c:ext>
              </c:extLst>
            </c:dLbl>
            <c:dLbl>
              <c:idx val="3"/>
              <c:layout>
                <c:manualLayout>
                  <c:x val="0"/>
                  <c:y val="3.0197693951044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64-4D48-BFA0-609CA0F1620D}"/>
                </c:ext>
              </c:extLst>
            </c:dLbl>
            <c:dLbl>
              <c:idx val="7"/>
              <c:layout>
                <c:manualLayout>
                  <c:x val="0"/>
                  <c:y val="-6.040014381892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64-4D48-BFA0-609CA0F1620D}"/>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Fund Inv Exp Analysis'!$A$36:$A$45</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'Total Fund Inv Exp Analysis'!$D$36:$D$45</c:f>
              <c:numCache>
                <c:formatCode>0.00%</c:formatCode>
                <c:ptCount val="10"/>
                <c:pt idx="0">
                  <c:v>5.1863964455015447E-3</c:v>
                </c:pt>
                <c:pt idx="1">
                  <c:v>6.0151509441073378E-3</c:v>
                </c:pt>
                <c:pt idx="2">
                  <c:v>9.5597610059748508E-3</c:v>
                </c:pt>
                <c:pt idx="3">
                  <c:v>1.1538971660992971E-2</c:v>
                </c:pt>
                <c:pt idx="4">
                  <c:v>1.0675511103049776E-2</c:v>
                </c:pt>
                <c:pt idx="5">
                  <c:v>9.8469727212242182E-3</c:v>
                </c:pt>
                <c:pt idx="6">
                  <c:v>1.1341060023271531E-2</c:v>
                </c:pt>
                <c:pt idx="7">
                  <c:v>9.6978964417572915E-3</c:v>
                </c:pt>
                <c:pt idx="8">
                  <c:v>8.7196489143557994E-3</c:v>
                </c:pt>
                <c:pt idx="9">
                  <c:v>8.6402060356823886E-3</c:v>
                </c:pt>
              </c:numCache>
            </c:numRef>
          </c:val>
          <c:extLst>
            <c:ext xmlns:c16="http://schemas.microsoft.com/office/drawing/2014/chart" uri="{C3380CC4-5D6E-409C-BE32-E72D297353CC}">
              <c16:uniqueId val="{00000003-C364-4D48-BFA0-609CA0F1620D}"/>
            </c:ext>
          </c:extLst>
        </c:ser>
        <c:dLbls>
          <c:showLegendKey val="0"/>
          <c:showVal val="0"/>
          <c:showCatName val="0"/>
          <c:showSerName val="0"/>
          <c:showPercent val="0"/>
          <c:showBubbleSize val="0"/>
        </c:dLbls>
        <c:gapWidth val="150"/>
        <c:axId val="139144576"/>
        <c:axId val="139220480"/>
      </c:barChart>
      <c:catAx>
        <c:axId val="139144576"/>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39220480"/>
        <c:crosses val="autoZero"/>
        <c:auto val="1"/>
        <c:lblAlgn val="ctr"/>
        <c:lblOffset val="100"/>
        <c:noMultiLvlLbl val="0"/>
      </c:catAx>
      <c:valAx>
        <c:axId val="139220480"/>
        <c:scaling>
          <c:orientation val="minMax"/>
          <c:max val="1.2500000000000002E-2"/>
          <c:min val="0"/>
        </c:scaling>
        <c:delete val="0"/>
        <c:axPos val="l"/>
        <c:majorGridlines/>
        <c:numFmt formatCode="0.00%" sourceLinked="1"/>
        <c:majorTickMark val="out"/>
        <c:minorTickMark val="none"/>
        <c:tickLblPos val="nextTo"/>
        <c:txPr>
          <a:bodyPr/>
          <a:lstStyle/>
          <a:p>
            <a:pPr>
              <a:defRPr>
                <a:solidFill>
                  <a:schemeClr val="accent1">
                    <a:lumMod val="75000"/>
                  </a:schemeClr>
                </a:solidFill>
              </a:defRPr>
            </a:pPr>
            <a:endParaRPr lang="en-US"/>
          </a:p>
        </c:txPr>
        <c:crossAx val="139144576"/>
        <c:crosses val="autoZero"/>
        <c:crossBetween val="between"/>
        <c:majorUnit val="2.5000000000000005E-3"/>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solidFill>
                  <a:schemeClr val="accent1">
                    <a:lumMod val="75000"/>
                  </a:schemeClr>
                </a:solidFill>
              </a:defRPr>
            </a:pPr>
            <a:r>
              <a:rPr lang="en-US" sz="1800">
                <a:solidFill>
                  <a:schemeClr val="accent1">
                    <a:lumMod val="75000"/>
                  </a:schemeClr>
                </a:solidFill>
              </a:rPr>
              <a:t>Total</a:t>
            </a:r>
            <a:r>
              <a:rPr lang="en-US" sz="1800" baseline="0">
                <a:solidFill>
                  <a:schemeClr val="accent1">
                    <a:lumMod val="75000"/>
                  </a:schemeClr>
                </a:solidFill>
              </a:rPr>
              <a:t> Investment Expenses as a </a:t>
            </a:r>
            <a:r>
              <a:rPr lang="en-US" sz="1800">
                <a:solidFill>
                  <a:schemeClr val="accent1">
                    <a:lumMod val="75000"/>
                  </a:schemeClr>
                </a:solidFill>
              </a:rPr>
              <a:t>% of the Total Fund (Gross Exposure)</a:t>
            </a:r>
          </a:p>
        </c:rich>
      </c:tx>
      <c:overlay val="0"/>
    </c:title>
    <c:autoTitleDeleted val="0"/>
    <c:plotArea>
      <c:layout/>
      <c:barChart>
        <c:barDir val="col"/>
        <c:grouping val="clustered"/>
        <c:varyColors val="0"/>
        <c:ser>
          <c:idx val="0"/>
          <c:order val="0"/>
          <c:tx>
            <c:strRef>
              <c:f>'Total Fund Inv Exp Analysis'!$D$109</c:f>
              <c:strCache>
                <c:ptCount val="1"/>
                <c:pt idx="0">
                  <c:v>% of Total Fund</c:v>
                </c:pt>
              </c:strCache>
            </c:strRef>
          </c:tx>
          <c:spPr>
            <a:solidFill>
              <a:srgbClr val="FF0000"/>
            </a:solidFill>
          </c:spPr>
          <c:invertIfNegative val="0"/>
          <c:dLbls>
            <c:dLbl>
              <c:idx val="2"/>
              <c:layout>
                <c:manualLayout>
                  <c:x val="3.5894511106311874E-17"/>
                  <c:y val="-1.2080028763785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6E-4F4F-A0B7-1EE8FBAC0737}"/>
                </c:ext>
              </c:extLst>
            </c:dLbl>
            <c:dLbl>
              <c:idx val="3"/>
              <c:layout>
                <c:manualLayout>
                  <c:x val="0"/>
                  <c:y val="3.0197693951044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6E-4F4F-A0B7-1EE8FBAC0737}"/>
                </c:ext>
              </c:extLst>
            </c:dLbl>
            <c:dLbl>
              <c:idx val="6"/>
              <c:layout>
                <c:manualLayout>
                  <c:x val="0"/>
                  <c:y val="6.8709967953256503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6E-4F4F-A0B7-1EE8FBAC0737}"/>
                </c:ext>
              </c:extLst>
            </c:dLbl>
            <c:dLbl>
              <c:idx val="7"/>
              <c:layout>
                <c:manualLayout>
                  <c:x val="0"/>
                  <c:y val="-6.040014381892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6E-4F4F-A0B7-1EE8FBAC0737}"/>
                </c:ext>
              </c:extLst>
            </c:dLbl>
            <c:dLbl>
              <c:idx val="9"/>
              <c:layout>
                <c:manualLayout>
                  <c:x val="1.2116065458933524E-16"/>
                  <c:y val="6.01956215506018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6E-4F4F-A0B7-1EE8FBAC0737}"/>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Fund Inv Exp Analysis'!$A$110:$A$119</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'Total Fund Inv Exp Analysis'!$E$110:$E$119</c:f>
              <c:numCache>
                <c:formatCode>0.00%</c:formatCode>
                <c:ptCount val="10"/>
                <c:pt idx="0">
                  <c:v>4.1000000000000003E-3</c:v>
                </c:pt>
                <c:pt idx="1">
                  <c:v>4.7000000000000002E-3</c:v>
                </c:pt>
                <c:pt idx="2">
                  <c:v>7.0000000000000001E-3</c:v>
                </c:pt>
                <c:pt idx="3">
                  <c:v>8.2000000000000007E-3</c:v>
                </c:pt>
                <c:pt idx="4">
                  <c:v>8.3000000000000001E-3</c:v>
                </c:pt>
                <c:pt idx="5">
                  <c:v>8.0000000000000002E-3</c:v>
                </c:pt>
                <c:pt idx="6">
                  <c:v>9.4999999999999998E-3</c:v>
                </c:pt>
                <c:pt idx="7">
                  <c:v>8.3000000000000001E-3</c:v>
                </c:pt>
                <c:pt idx="8">
                  <c:v>7.4999999999999997E-3</c:v>
                </c:pt>
                <c:pt idx="9">
                  <c:v>6.8321628087973868E-3</c:v>
                </c:pt>
              </c:numCache>
            </c:numRef>
          </c:val>
          <c:extLst>
            <c:ext xmlns:c16="http://schemas.microsoft.com/office/drawing/2014/chart" uri="{C3380CC4-5D6E-409C-BE32-E72D297353CC}">
              <c16:uniqueId val="{00000005-016E-4F4F-A0B7-1EE8FBAC0737}"/>
            </c:ext>
          </c:extLst>
        </c:ser>
        <c:dLbls>
          <c:showLegendKey val="0"/>
          <c:showVal val="0"/>
          <c:showCatName val="0"/>
          <c:showSerName val="0"/>
          <c:showPercent val="0"/>
          <c:showBubbleSize val="0"/>
        </c:dLbls>
        <c:gapWidth val="150"/>
        <c:axId val="140684672"/>
        <c:axId val="140698752"/>
      </c:barChart>
      <c:catAx>
        <c:axId val="140684672"/>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40698752"/>
        <c:crosses val="autoZero"/>
        <c:auto val="1"/>
        <c:lblAlgn val="ctr"/>
        <c:lblOffset val="100"/>
        <c:noMultiLvlLbl val="0"/>
      </c:catAx>
      <c:valAx>
        <c:axId val="140698752"/>
        <c:scaling>
          <c:orientation val="minMax"/>
          <c:max val="1.2500000000000002E-2"/>
          <c:min val="0"/>
        </c:scaling>
        <c:delete val="0"/>
        <c:axPos val="l"/>
        <c:majorGridlines/>
        <c:numFmt formatCode="0.00%" sourceLinked="1"/>
        <c:majorTickMark val="out"/>
        <c:minorTickMark val="none"/>
        <c:tickLblPos val="nextTo"/>
        <c:txPr>
          <a:bodyPr/>
          <a:lstStyle/>
          <a:p>
            <a:pPr>
              <a:defRPr>
                <a:solidFill>
                  <a:schemeClr val="accent1">
                    <a:lumMod val="75000"/>
                  </a:schemeClr>
                </a:solidFill>
              </a:defRPr>
            </a:pPr>
            <a:endParaRPr lang="en-US"/>
          </a:p>
        </c:txPr>
        <c:crossAx val="140684672"/>
        <c:crosses val="autoZero"/>
        <c:crossBetween val="between"/>
        <c:majorUnit val="2.5000000000000005E-3"/>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'10 Year Totals'!$A$45</c:f>
              <c:strCache>
                <c:ptCount val="1"/>
                <c:pt idx="0">
                  <c:v>External</c:v>
                </c:pt>
              </c:strCache>
            </c:strRef>
          </c:tx>
          <c:spPr>
            <a:pattFill prst="narHorz">
              <a:fgClr>
                <a:srgbClr val="FF0000"/>
              </a:fgClr>
              <a:bgClr>
                <a:schemeClr val="bg1"/>
              </a:bgClr>
            </a:pattFill>
          </c:spPr>
          <c:invertIfNegative val="0"/>
          <c:dLbls>
            <c:dLbl>
              <c:idx val="8"/>
              <c:layout>
                <c:manualLayout>
                  <c:x val="0"/>
                  <c:y val="-5.6199489602430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28-4071-AB4C-256053B2483F}"/>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Totals'!$B$44:$K$44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Totals'!$B$45:$K$45</c:f>
              <c:numCache>
                <c:formatCode>_("$"* #,##0_);_("$"* \(#,##0\);_("$"* "-"??_);_(@_)</c:formatCode>
                <c:ptCount val="10"/>
                <c:pt idx="0">
                  <c:v>304.72800000000001</c:v>
                </c:pt>
                <c:pt idx="1">
                  <c:v>386.61399999999998</c:v>
                </c:pt>
                <c:pt idx="2">
                  <c:v>464.64100000000002</c:v>
                </c:pt>
                <c:pt idx="3">
                  <c:v>509.767</c:v>
                </c:pt>
                <c:pt idx="4">
                  <c:v>500.18599999999998</c:v>
                </c:pt>
                <c:pt idx="5">
                  <c:v>467.19499999999999</c:v>
                </c:pt>
                <c:pt idx="6">
                  <c:v>538.02700000000004</c:v>
                </c:pt>
                <c:pt idx="7">
                  <c:v>463.4</c:v>
                </c:pt>
                <c:pt idx="8">
                  <c:v>432.18900000000002</c:v>
                </c:pt>
                <c:pt idx="9">
                  <c:v>395.834</c:v>
                </c:pt>
              </c:numCache>
            </c:numRef>
          </c:val>
          <c:extLst>
            <c:ext xmlns:c16="http://schemas.microsoft.com/office/drawing/2014/chart" uri="{C3380CC4-5D6E-409C-BE32-E72D297353CC}">
              <c16:uniqueId val="{00000001-6328-4071-AB4C-256053B2483F}"/>
            </c:ext>
          </c:extLst>
        </c:ser>
        <c:ser>
          <c:idx val="1"/>
          <c:order val="1"/>
          <c:tx>
            <c:strRef>
              <c:f>'10 Year Totals'!$A$46</c:f>
              <c:strCache>
                <c:ptCount val="1"/>
                <c:pt idx="0">
                  <c:v>Internal</c:v>
                </c:pt>
              </c:strCache>
            </c:strRef>
          </c:tx>
          <c:spPr>
            <a:solidFill>
              <a:srgbClr val="C0504D"/>
            </a:solidFill>
          </c:spPr>
          <c:invertIfNegative val="0"/>
          <c:dLbls>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Totals'!$B$44:$K$44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Totals'!$B$46:$K$46</c:f>
              <c:numCache>
                <c:formatCode>_("$"* #,##0_);_("$"* \(#,##0\);_("$"* "-"??_);_(@_)</c:formatCode>
                <c:ptCount val="10"/>
                <c:pt idx="0">
                  <c:v>6.2169999999999996</c:v>
                </c:pt>
                <c:pt idx="1">
                  <c:v>8.4440000000000008</c:v>
                </c:pt>
                <c:pt idx="2">
                  <c:v>8.9979999999999993</c:v>
                </c:pt>
                <c:pt idx="3">
                  <c:v>8.1859999999999999</c:v>
                </c:pt>
                <c:pt idx="4">
                  <c:v>9.7899999999999991</c:v>
                </c:pt>
                <c:pt idx="5">
                  <c:v>10.039999999999999</c:v>
                </c:pt>
                <c:pt idx="6">
                  <c:v>14.634</c:v>
                </c:pt>
                <c:pt idx="7">
                  <c:v>12.336</c:v>
                </c:pt>
                <c:pt idx="8">
                  <c:v>9.1890000000000001</c:v>
                </c:pt>
                <c:pt idx="9">
                  <c:v>9.6690000000000005</c:v>
                </c:pt>
              </c:numCache>
            </c:numRef>
          </c:val>
          <c:extLst>
            <c:ext xmlns:c16="http://schemas.microsoft.com/office/drawing/2014/chart" uri="{C3380CC4-5D6E-409C-BE32-E72D297353CC}">
              <c16:uniqueId val="{00000002-6328-4071-AB4C-256053B2483F}"/>
            </c:ext>
          </c:extLst>
        </c:ser>
        <c:ser>
          <c:idx val="2"/>
          <c:order val="2"/>
          <c:tx>
            <c:strRef>
              <c:f>'10 Year Totals'!$A$47</c:f>
              <c:strCache>
                <c:ptCount val="1"/>
                <c:pt idx="0">
                  <c:v>Other</c:v>
                </c:pt>
              </c:strCache>
            </c:strRef>
          </c:tx>
          <c:spPr>
            <a:solidFill>
              <a:srgbClr val="FF0000"/>
            </a:solidFill>
          </c:spPr>
          <c:invertIfNegative val="0"/>
          <c:dLbls>
            <c:dLbl>
              <c:idx val="0"/>
              <c:layout>
                <c:manualLayout>
                  <c:x val="4.624277456647399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28-4071-AB4C-256053B2483F}"/>
                </c:ext>
              </c:extLst>
            </c:dLbl>
            <c:dLbl>
              <c:idx val="7"/>
              <c:layout>
                <c:manualLayout>
                  <c:x val="9.5789257599312536E-3"/>
                  <c:y val="2.4367958475463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28-4071-AB4C-256053B2483F}"/>
                </c:ext>
              </c:extLst>
            </c:dLbl>
            <c:dLbl>
              <c:idx val="8"/>
              <c:layout>
                <c:manualLayout>
                  <c:x val="7.9824381332760444E-3"/>
                  <c:y val="8.93481489192597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28-4071-AB4C-256053B2483F}"/>
                </c:ext>
              </c:extLst>
            </c:dLbl>
            <c:dLbl>
              <c:idx val="9"/>
              <c:layout>
                <c:manualLayout>
                  <c:x val="3.1929752533104176E-3"/>
                  <c:y val="-7.31038754263913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28-4071-AB4C-256053B2483F}"/>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Totals'!$B$44:$K$44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Totals'!$B$47:$K$47</c:f>
              <c:numCache>
                <c:formatCode>_("$"* #,##0_);_("$"* \(#,##0\);_("$"* "-"??_);_(@_)</c:formatCode>
                <c:ptCount val="10"/>
                <c:pt idx="0">
                  <c:v>2.8130000000000002</c:v>
                </c:pt>
                <c:pt idx="1">
                  <c:v>4.0780000000000003</c:v>
                </c:pt>
                <c:pt idx="2">
                  <c:v>3.9260000000000002</c:v>
                </c:pt>
                <c:pt idx="3">
                  <c:v>4.3620000000000001</c:v>
                </c:pt>
                <c:pt idx="4">
                  <c:v>4.7190000000000003</c:v>
                </c:pt>
                <c:pt idx="5">
                  <c:v>4.0510000000000002</c:v>
                </c:pt>
                <c:pt idx="6">
                  <c:v>4.9279999999999999</c:v>
                </c:pt>
                <c:pt idx="7">
                  <c:v>6.5</c:v>
                </c:pt>
                <c:pt idx="8">
                  <c:v>13.829000000000001</c:v>
                </c:pt>
                <c:pt idx="9">
                  <c:v>10.279</c:v>
                </c:pt>
              </c:numCache>
            </c:numRef>
          </c:val>
          <c:extLst>
            <c:ext xmlns:c16="http://schemas.microsoft.com/office/drawing/2014/chart" uri="{C3380CC4-5D6E-409C-BE32-E72D297353CC}">
              <c16:uniqueId val="{00000007-6328-4071-AB4C-256053B2483F}"/>
            </c:ext>
          </c:extLst>
        </c:ser>
        <c:dLbls>
          <c:showLegendKey val="0"/>
          <c:showVal val="0"/>
          <c:showCatName val="0"/>
          <c:showSerName val="0"/>
          <c:showPercent val="0"/>
          <c:showBubbleSize val="0"/>
        </c:dLbls>
        <c:gapWidth val="150"/>
        <c:axId val="164046720"/>
        <c:axId val="164048256"/>
      </c:barChart>
      <c:catAx>
        <c:axId val="164046720"/>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64048256"/>
        <c:crosses val="autoZero"/>
        <c:auto val="1"/>
        <c:lblAlgn val="ctr"/>
        <c:lblOffset val="100"/>
        <c:noMultiLvlLbl val="0"/>
      </c:catAx>
      <c:valAx>
        <c:axId val="164048256"/>
        <c:scaling>
          <c:orientation val="minMax"/>
        </c:scaling>
        <c:delete val="0"/>
        <c:axPos val="l"/>
        <c:majorGridlines/>
        <c:numFmt formatCode="_(&quot;$&quot;* #,##0_);_(&quot;$&quot;* \(#,##0\);_(&quot;$&quot;* &quot;-&quot;??_);_(@_)" sourceLinked="1"/>
        <c:majorTickMark val="out"/>
        <c:minorTickMark val="none"/>
        <c:tickLblPos val="nextTo"/>
        <c:txPr>
          <a:bodyPr/>
          <a:lstStyle/>
          <a:p>
            <a:pPr>
              <a:defRPr>
                <a:solidFill>
                  <a:schemeClr val="accent1">
                    <a:lumMod val="75000"/>
                  </a:schemeClr>
                </a:solidFill>
              </a:defRPr>
            </a:pPr>
            <a:endParaRPr lang="en-US"/>
          </a:p>
        </c:txPr>
        <c:crossAx val="164046720"/>
        <c:crosses val="autoZero"/>
        <c:crossBetween val="between"/>
      </c:valAx>
    </c:plotArea>
    <c:legend>
      <c:legendPos val="b"/>
      <c:overlay val="0"/>
      <c:txPr>
        <a:bodyPr/>
        <a:lstStyle/>
        <a:p>
          <a:pPr>
            <a:defRPr sz="1600">
              <a:solidFill>
                <a:schemeClr val="accent1">
                  <a:lumMod val="75000"/>
                </a:schemeClr>
              </a:solidFill>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accent1">
                    <a:lumMod val="75000"/>
                  </a:schemeClr>
                </a:solidFill>
              </a:defRPr>
            </a:pPr>
            <a:r>
              <a:rPr lang="en-US">
                <a:solidFill>
                  <a:schemeClr val="accent1">
                    <a:lumMod val="75000"/>
                  </a:schemeClr>
                </a:solidFill>
              </a:rPr>
              <a:t>External vs</a:t>
            </a:r>
            <a:r>
              <a:rPr lang="en-US" baseline="0">
                <a:solidFill>
                  <a:schemeClr val="accent1">
                    <a:lumMod val="75000"/>
                  </a:schemeClr>
                </a:solidFill>
              </a:rPr>
              <a:t> Internal vs Other as a % of the Total Fund (Net NAV)</a:t>
            </a:r>
            <a:endParaRPr lang="en-US">
              <a:solidFill>
                <a:schemeClr val="accent1">
                  <a:lumMod val="75000"/>
                </a:schemeClr>
              </a:solidFill>
            </a:endParaRPr>
          </a:p>
        </c:rich>
      </c:tx>
      <c:overlay val="0"/>
    </c:title>
    <c:autoTitleDeleted val="0"/>
    <c:plotArea>
      <c:layout/>
      <c:barChart>
        <c:barDir val="col"/>
        <c:grouping val="clustered"/>
        <c:varyColors val="0"/>
        <c:ser>
          <c:idx val="0"/>
          <c:order val="0"/>
          <c:tx>
            <c:strRef>
              <c:f>'10 Year Totals'!$A$52</c:f>
              <c:strCache>
                <c:ptCount val="1"/>
                <c:pt idx="0">
                  <c:v>External</c:v>
                </c:pt>
              </c:strCache>
            </c:strRef>
          </c:tx>
          <c:spPr>
            <a:pattFill prst="narHorz">
              <a:fgClr>
                <a:srgbClr val="FF0000"/>
              </a:fgClr>
              <a:bgClr>
                <a:prstClr val="white"/>
              </a:bgClr>
            </a:pattFill>
          </c:spPr>
          <c:invertIfNegative val="0"/>
          <c:dLbls>
            <c:dLbl>
              <c:idx val="5"/>
              <c:layout>
                <c:manualLayout>
                  <c:x val="-3.1929752533104761E-3"/>
                  <c:y val="-1.2183979237731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A1-42A9-8C94-E73C47B0C38C}"/>
                </c:ext>
              </c:extLst>
            </c:dLbl>
            <c:dLbl>
              <c:idx val="8"/>
              <c:layout>
                <c:manualLayout>
                  <c:x val="0"/>
                  <c:y val="-5.6199489602430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A1-42A9-8C94-E73C47B0C38C}"/>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Totals'!$B$44:$K$44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Totals'!$B$52:$K$52</c:f>
              <c:numCache>
                <c:formatCode>0.00%</c:formatCode>
                <c:ptCount val="10"/>
                <c:pt idx="0">
                  <c:v>5.0332490956840597E-3</c:v>
                </c:pt>
                <c:pt idx="1">
                  <c:v>5.828424980213319E-3</c:v>
                </c:pt>
                <c:pt idx="2">
                  <c:v>9.2925876853078675E-3</c:v>
                </c:pt>
                <c:pt idx="3">
                  <c:v>1.1268557407489279E-2</c:v>
                </c:pt>
                <c:pt idx="4">
                  <c:v>1.0368429507941854E-2</c:v>
                </c:pt>
                <c:pt idx="5">
                  <c:v>9.5643584625620549E-3</c:v>
                </c:pt>
                <c:pt idx="6">
                  <c:v>1.0935119177671527E-2</c:v>
                </c:pt>
                <c:pt idx="7">
                  <c:v>9.3236622637143749E-3</c:v>
                </c:pt>
                <c:pt idx="8">
                  <c:v>8.2824974607615797E-3</c:v>
                </c:pt>
                <c:pt idx="9">
                  <c:v>8.2213637402122671E-3</c:v>
                </c:pt>
              </c:numCache>
            </c:numRef>
          </c:val>
          <c:extLst>
            <c:ext xmlns:c16="http://schemas.microsoft.com/office/drawing/2014/chart" uri="{C3380CC4-5D6E-409C-BE32-E72D297353CC}">
              <c16:uniqueId val="{00000002-A9A1-42A9-8C94-E73C47B0C38C}"/>
            </c:ext>
          </c:extLst>
        </c:ser>
        <c:ser>
          <c:idx val="1"/>
          <c:order val="1"/>
          <c:tx>
            <c:strRef>
              <c:f>'10 Year Totals'!$A$53</c:f>
              <c:strCache>
                <c:ptCount val="1"/>
                <c:pt idx="0">
                  <c:v>Internal</c:v>
                </c:pt>
              </c:strCache>
            </c:strRef>
          </c:tx>
          <c:spPr>
            <a:solidFill>
              <a:srgbClr val="C0504D"/>
            </a:solidFill>
          </c:spPr>
          <c:invertIfNegative val="0"/>
          <c:dLbls>
            <c:dLbl>
              <c:idx val="9"/>
              <c:layout>
                <c:manualLayout>
                  <c:x val="6.9808027923211171E-3"/>
                  <c:y val="-9.75814852830274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A1-42A9-8C94-E73C47B0C38C}"/>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Totals'!$B$44:$K$44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Totals'!$B$53:$K$53</c:f>
              <c:numCache>
                <c:formatCode>0.00%</c:formatCode>
                <c:ptCount val="10"/>
                <c:pt idx="0">
                  <c:v>1.0268734618370414E-4</c:v>
                </c:pt>
                <c:pt idx="1">
                  <c:v>1.272980816341914E-4</c:v>
                </c:pt>
                <c:pt idx="2">
                  <c:v>1.7995550111247216E-4</c:v>
                </c:pt>
                <c:pt idx="3">
                  <c:v>1.8095406516645298E-4</c:v>
                </c:pt>
                <c:pt idx="4">
                  <c:v>2.0293835669681027E-4</c:v>
                </c:pt>
                <c:pt idx="5">
                  <c:v>2.0553764266339114E-4</c:v>
                </c:pt>
                <c:pt idx="6">
                  <c:v>2.9742844512644371E-4</c:v>
                </c:pt>
                <c:pt idx="7">
                  <c:v>2.4820176453426958E-4</c:v>
                </c:pt>
                <c:pt idx="8">
                  <c:v>1.7609857994289109E-4</c:v>
                </c:pt>
                <c:pt idx="9">
                  <c:v>2.0082248115147361E-4</c:v>
                </c:pt>
              </c:numCache>
            </c:numRef>
          </c:val>
          <c:extLst>
            <c:ext xmlns:c16="http://schemas.microsoft.com/office/drawing/2014/chart" uri="{C3380CC4-5D6E-409C-BE32-E72D297353CC}">
              <c16:uniqueId val="{00000004-A9A1-42A9-8C94-E73C47B0C38C}"/>
            </c:ext>
          </c:extLst>
        </c:ser>
        <c:ser>
          <c:idx val="2"/>
          <c:order val="2"/>
          <c:tx>
            <c:strRef>
              <c:f>'10 Year Totals'!$A$54</c:f>
              <c:strCache>
                <c:ptCount val="1"/>
                <c:pt idx="0">
                  <c:v>Other</c:v>
                </c:pt>
              </c:strCache>
            </c:strRef>
          </c:tx>
          <c:spPr>
            <a:solidFill>
              <a:srgbClr val="FF0000"/>
            </a:solidFill>
          </c:spPr>
          <c:invertIfNegative val="0"/>
          <c:dLbls>
            <c:dLbl>
              <c:idx val="0"/>
              <c:layout>
                <c:manualLayout>
                  <c:x val="2.0589159245618112E-2"/>
                  <c:y val="-4.87359169509275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A1-42A9-8C94-E73C47B0C38C}"/>
                </c:ext>
              </c:extLst>
            </c:dLbl>
            <c:dLbl>
              <c:idx val="1"/>
              <c:layout>
                <c:manualLayout>
                  <c:x val="2.3947314399828161E-2"/>
                  <c:y val="-2.4367958475463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A1-42A9-8C94-E73C47B0C38C}"/>
                </c:ext>
              </c:extLst>
            </c:dLbl>
            <c:dLbl>
              <c:idx val="2"/>
              <c:layout>
                <c:manualLayout>
                  <c:x val="1.9157851519862507E-2"/>
                  <c:y val="-2.4367958475463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A1-42A9-8C94-E73C47B0C38C}"/>
                </c:ext>
              </c:extLst>
            </c:dLbl>
            <c:dLbl>
              <c:idx val="3"/>
              <c:layout>
                <c:manualLayout>
                  <c:x val="2.23508267731729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A1-42A9-8C94-E73C47B0C38C}"/>
                </c:ext>
              </c:extLst>
            </c:dLbl>
            <c:dLbl>
              <c:idx val="4"/>
              <c:layout>
                <c:manualLayout>
                  <c:x val="1.75613638932073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A1-42A9-8C94-E73C47B0C38C}"/>
                </c:ext>
              </c:extLst>
            </c:dLbl>
            <c:dLbl>
              <c:idx val="5"/>
              <c:layout>
                <c:manualLayout>
                  <c:x val="2.0754339146517715E-2"/>
                  <c:y val="-2.4367958475463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A1-42A9-8C94-E73C47B0C38C}"/>
                </c:ext>
              </c:extLst>
            </c:dLbl>
            <c:dLbl>
              <c:idx val="6"/>
              <c:layout>
                <c:manualLayout>
                  <c:x val="6.38595050662083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A1-42A9-8C94-E73C47B0C38C}"/>
                </c:ext>
              </c:extLst>
            </c:dLbl>
            <c:dLbl>
              <c:idx val="7"/>
              <c:layout>
                <c:manualLayout>
                  <c:x val="9.57892575993125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A1-42A9-8C94-E73C47B0C38C}"/>
                </c:ext>
              </c:extLst>
            </c:dLbl>
            <c:dLbl>
              <c:idx val="8"/>
              <c:layout>
                <c:manualLayout>
                  <c:x val="1.436838863989688E-2"/>
                  <c:y val="-4.87359169509275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A1-42A9-8C94-E73C47B0C38C}"/>
                </c:ext>
              </c:extLst>
            </c:dLbl>
            <c:dLbl>
              <c:idx val="9"/>
              <c:layout>
                <c:manualLayout>
                  <c:x val="2.2338459001525434E-2"/>
                  <c:y val="-2.6613439787092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A1-42A9-8C94-E73C47B0C38C}"/>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Totals'!$B$44:$K$44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Totals'!$B$54:$K$54</c:f>
              <c:numCache>
                <c:formatCode>0.00%</c:formatCode>
                <c:ptCount val="10"/>
                <c:pt idx="0">
                  <c:v>4.6462844589795687E-5</c:v>
                </c:pt>
                <c:pt idx="1">
                  <c:v>6.147815927335771E-5</c:v>
                </c:pt>
                <c:pt idx="2">
                  <c:v>7.8518037049073779E-5</c:v>
                </c:pt>
                <c:pt idx="3">
                  <c:v>9.6423360891286088E-5</c:v>
                </c:pt>
                <c:pt idx="4">
                  <c:v>9.7820848340372609E-5</c:v>
                </c:pt>
                <c:pt idx="5">
                  <c:v>8.2931572751932032E-5</c:v>
                </c:pt>
                <c:pt idx="6">
                  <c:v>1.0015903905857007E-4</c:v>
                </c:pt>
                <c:pt idx="7">
                  <c:v>1.3078076114402985E-4</c:v>
                </c:pt>
                <c:pt idx="8">
                  <c:v>2.6501983480577222E-4</c:v>
                </c:pt>
                <c:pt idx="9">
                  <c:v>2.1349201404033481E-4</c:v>
                </c:pt>
              </c:numCache>
            </c:numRef>
          </c:val>
          <c:extLst>
            <c:ext xmlns:c16="http://schemas.microsoft.com/office/drawing/2014/chart" uri="{C3380CC4-5D6E-409C-BE32-E72D297353CC}">
              <c16:uniqueId val="{0000000F-A9A1-42A9-8C94-E73C47B0C38C}"/>
            </c:ext>
          </c:extLst>
        </c:ser>
        <c:dLbls>
          <c:showLegendKey val="0"/>
          <c:showVal val="0"/>
          <c:showCatName val="0"/>
          <c:showSerName val="0"/>
          <c:showPercent val="0"/>
          <c:showBubbleSize val="0"/>
        </c:dLbls>
        <c:gapWidth val="150"/>
        <c:axId val="164294016"/>
        <c:axId val="164308096"/>
      </c:barChart>
      <c:catAx>
        <c:axId val="164294016"/>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64308096"/>
        <c:crosses val="autoZero"/>
        <c:auto val="1"/>
        <c:lblAlgn val="ctr"/>
        <c:lblOffset val="100"/>
        <c:noMultiLvlLbl val="0"/>
      </c:catAx>
      <c:valAx>
        <c:axId val="164308096"/>
        <c:scaling>
          <c:orientation val="minMax"/>
        </c:scaling>
        <c:delete val="0"/>
        <c:axPos val="l"/>
        <c:majorGridlines/>
        <c:numFmt formatCode="0.00%" sourceLinked="1"/>
        <c:majorTickMark val="out"/>
        <c:minorTickMark val="none"/>
        <c:tickLblPos val="nextTo"/>
        <c:txPr>
          <a:bodyPr/>
          <a:lstStyle/>
          <a:p>
            <a:pPr>
              <a:defRPr>
                <a:solidFill>
                  <a:schemeClr val="accent1">
                    <a:lumMod val="75000"/>
                  </a:schemeClr>
                </a:solidFill>
              </a:defRPr>
            </a:pPr>
            <a:endParaRPr lang="en-US"/>
          </a:p>
        </c:txPr>
        <c:crossAx val="164294016"/>
        <c:crosses val="autoZero"/>
        <c:crossBetween val="between"/>
      </c:valAx>
    </c:plotArea>
    <c:legend>
      <c:legendPos val="b"/>
      <c:overlay val="0"/>
      <c:txPr>
        <a:bodyPr/>
        <a:lstStyle/>
        <a:p>
          <a:pPr>
            <a:defRPr sz="1600">
              <a:solidFill>
                <a:schemeClr val="accent1">
                  <a:lumMod val="75000"/>
                </a:schemeClr>
              </a:solidFill>
            </a:defRPr>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accent1">
                    <a:lumMod val="75000"/>
                  </a:schemeClr>
                </a:solidFill>
              </a:defRPr>
            </a:pPr>
            <a:r>
              <a:rPr lang="en-US">
                <a:solidFill>
                  <a:schemeClr val="accent1">
                    <a:lumMod val="75000"/>
                  </a:schemeClr>
                </a:solidFill>
              </a:rPr>
              <a:t>External vs</a:t>
            </a:r>
            <a:r>
              <a:rPr lang="en-US" baseline="0">
                <a:solidFill>
                  <a:schemeClr val="accent1">
                    <a:lumMod val="75000"/>
                  </a:schemeClr>
                </a:solidFill>
              </a:rPr>
              <a:t> Internal vs Other as a % of the Total Fund (Gross Exposure)</a:t>
            </a:r>
            <a:endParaRPr lang="en-US">
              <a:solidFill>
                <a:schemeClr val="accent1">
                  <a:lumMod val="75000"/>
                </a:schemeClr>
              </a:solidFill>
            </a:endParaRPr>
          </a:p>
        </c:rich>
      </c:tx>
      <c:overlay val="0"/>
    </c:title>
    <c:autoTitleDeleted val="0"/>
    <c:plotArea>
      <c:layout/>
      <c:barChart>
        <c:barDir val="col"/>
        <c:grouping val="clustered"/>
        <c:varyColors val="0"/>
        <c:ser>
          <c:idx val="0"/>
          <c:order val="0"/>
          <c:tx>
            <c:strRef>
              <c:f>'10 Year Totals'!$A$122</c:f>
              <c:strCache>
                <c:ptCount val="1"/>
                <c:pt idx="0">
                  <c:v>External</c:v>
                </c:pt>
              </c:strCache>
            </c:strRef>
          </c:tx>
          <c:spPr>
            <a:pattFill prst="narHorz">
              <a:fgClr>
                <a:srgbClr val="FF0000"/>
              </a:fgClr>
              <a:bgClr>
                <a:schemeClr val="bg1"/>
              </a:bgClr>
            </a:pattFill>
          </c:spPr>
          <c:invertIfNegative val="0"/>
          <c:dLbls>
            <c:dLbl>
              <c:idx val="4"/>
              <c:tx>
                <c:rich>
                  <a:bodyPr/>
                  <a:lstStyle/>
                  <a:p>
                    <a:r>
                      <a:rPr lang="en-US"/>
                      <a:t>0.80%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2F-4EFB-BD6E-24B56F96E57A}"/>
                </c:ext>
              </c:extLst>
            </c:dLbl>
            <c:dLbl>
              <c:idx val="8"/>
              <c:layout>
                <c:manualLayout>
                  <c:x val="0"/>
                  <c:y val="-5.61994896024306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2F-4EFB-BD6E-24B56F96E57A}"/>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Totals'!$B$114:$K$114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Totals'!$B$122:$K$122</c:f>
              <c:numCache>
                <c:formatCode>0.00%</c:formatCode>
                <c:ptCount val="10"/>
                <c:pt idx="0">
                  <c:v>3.9789324840764336E-3</c:v>
                </c:pt>
                <c:pt idx="1">
                  <c:v>4.5540997493734338E-3</c:v>
                </c:pt>
                <c:pt idx="2">
                  <c:v>6.8043661087866109E-3</c:v>
                </c:pt>
                <c:pt idx="3">
                  <c:v>8.0078340996168583E-3</c:v>
                </c:pt>
                <c:pt idx="4" formatCode="0.000%">
                  <c:v>8.0000000000000002E-3</c:v>
                </c:pt>
                <c:pt idx="5">
                  <c:v>7.6703950103950104E-3</c:v>
                </c:pt>
                <c:pt idx="6">
                  <c:v>9.1599578853046593E-3</c:v>
                </c:pt>
                <c:pt idx="7">
                  <c:v>7.9797095435684643E-3</c:v>
                </c:pt>
                <c:pt idx="8">
                  <c:v>7.1239945054945054E-3</c:v>
                </c:pt>
                <c:pt idx="9">
                  <c:v>6.4009671472536169E-3</c:v>
                </c:pt>
              </c:numCache>
            </c:numRef>
          </c:val>
          <c:extLst>
            <c:ext xmlns:c16="http://schemas.microsoft.com/office/drawing/2014/chart" uri="{C3380CC4-5D6E-409C-BE32-E72D297353CC}">
              <c16:uniqueId val="{00000002-F32F-4EFB-BD6E-24B56F96E57A}"/>
            </c:ext>
          </c:extLst>
        </c:ser>
        <c:ser>
          <c:idx val="1"/>
          <c:order val="1"/>
          <c:tx>
            <c:strRef>
              <c:f>'10 Year Totals'!$A$123</c:f>
              <c:strCache>
                <c:ptCount val="1"/>
                <c:pt idx="0">
                  <c:v>Internal</c:v>
                </c:pt>
              </c:strCache>
            </c:strRef>
          </c:tx>
          <c:spPr>
            <a:solidFill>
              <a:srgbClr val="C0504D"/>
            </a:solidFill>
          </c:spPr>
          <c:invertIfNegative val="0"/>
          <c:dLbls>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Totals'!$B$114:$K$114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Totals'!$B$123:$K$123</c:f>
              <c:numCache>
                <c:formatCode>0.00%</c:formatCode>
                <c:ptCount val="10"/>
                <c:pt idx="0">
                  <c:v>8.1177388535031851E-5</c:v>
                </c:pt>
                <c:pt idx="1">
                  <c:v>9.9465664160401017E-5</c:v>
                </c:pt>
                <c:pt idx="2">
                  <c:v>1.3176987447698744E-4</c:v>
                </c:pt>
                <c:pt idx="3">
                  <c:v>1.2859233716475097E-4</c:v>
                </c:pt>
                <c:pt idx="4">
                  <c:v>1.5778058252427182E-4</c:v>
                </c:pt>
                <c:pt idx="5">
                  <c:v>1.6698544698544698E-4</c:v>
                </c:pt>
                <c:pt idx="6">
                  <c:v>2.4914516129032256E-4</c:v>
                </c:pt>
                <c:pt idx="7">
                  <c:v>2.1242489626556018E-4</c:v>
                </c:pt>
                <c:pt idx="8">
                  <c:v>1.5146703296703296E-4</c:v>
                </c:pt>
                <c:pt idx="9">
                  <c:v>1.587985148996681E-4</c:v>
                </c:pt>
              </c:numCache>
            </c:numRef>
          </c:val>
          <c:extLst>
            <c:ext xmlns:c16="http://schemas.microsoft.com/office/drawing/2014/chart" uri="{C3380CC4-5D6E-409C-BE32-E72D297353CC}">
              <c16:uniqueId val="{00000003-F32F-4EFB-BD6E-24B56F96E57A}"/>
            </c:ext>
          </c:extLst>
        </c:ser>
        <c:ser>
          <c:idx val="2"/>
          <c:order val="2"/>
          <c:tx>
            <c:strRef>
              <c:f>'10 Year Totals'!$A$124</c:f>
              <c:strCache>
                <c:ptCount val="1"/>
                <c:pt idx="0">
                  <c:v>Other</c:v>
                </c:pt>
              </c:strCache>
            </c:strRef>
          </c:tx>
          <c:spPr>
            <a:solidFill>
              <a:srgbClr val="C00000"/>
            </a:solidFill>
          </c:spPr>
          <c:invertIfNegative val="0"/>
          <c:dLbls>
            <c:dLbl>
              <c:idx val="0"/>
              <c:layout>
                <c:manualLayout>
                  <c:x val="2.0754339146517715E-2"/>
                  <c:y val="-2.4367958475463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2F-4EFB-BD6E-24B56F96E57A}"/>
                </c:ext>
              </c:extLst>
            </c:dLbl>
            <c:dLbl>
              <c:idx val="1"/>
              <c:layout>
                <c:manualLayout>
                  <c:x val="2.394731439982816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2F-4EFB-BD6E-24B56F96E57A}"/>
                </c:ext>
              </c:extLst>
            </c:dLbl>
            <c:dLbl>
              <c:idx val="2"/>
              <c:layout>
                <c:manualLayout>
                  <c:x val="1.91578515198625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2F-4EFB-BD6E-24B56F96E57A}"/>
                </c:ext>
              </c:extLst>
            </c:dLbl>
            <c:dLbl>
              <c:idx val="3"/>
              <c:layout>
                <c:manualLayout>
                  <c:x val="2.23508267731729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2F-4EFB-BD6E-24B56F96E57A}"/>
                </c:ext>
              </c:extLst>
            </c:dLbl>
            <c:dLbl>
              <c:idx val="4"/>
              <c:layout>
                <c:manualLayout>
                  <c:x val="2.71402896531386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2F-4EFB-BD6E-24B56F96E57A}"/>
                </c:ext>
              </c:extLst>
            </c:dLbl>
            <c:dLbl>
              <c:idx val="5"/>
              <c:layout>
                <c:manualLayout>
                  <c:x val="2.07543391465177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2F-4EFB-BD6E-24B56F96E57A}"/>
                </c:ext>
              </c:extLst>
            </c:dLbl>
            <c:dLbl>
              <c:idx val="6"/>
              <c:layout>
                <c:manualLayout>
                  <c:x val="2.55438020264833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2F-4EFB-BD6E-24B56F96E57A}"/>
                </c:ext>
              </c:extLst>
            </c:dLbl>
            <c:dLbl>
              <c:idx val="7"/>
              <c:layout>
                <c:manualLayout>
                  <c:x val="1.9157851519862507E-2"/>
                  <c:y val="2.4367958475463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2F-4EFB-BD6E-24B56F96E57A}"/>
                </c:ext>
              </c:extLst>
            </c:dLbl>
            <c:dLbl>
              <c:idx val="8"/>
              <c:layout>
                <c:manualLayout>
                  <c:x val="2.3947314399828133E-2"/>
                  <c:y val="-2.43679584754628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2F-4EFB-BD6E-24B56F96E57A}"/>
                </c:ext>
              </c:extLst>
            </c:dLbl>
            <c:dLbl>
              <c:idx val="9"/>
              <c:layout>
                <c:manualLayout>
                  <c:x val="1.5964876266552089E-2"/>
                  <c:y val="-7.31038754263913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2F-4EFB-BD6E-24B56F96E57A}"/>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'10 Year Totals'!$B$114:$K$114</c:f>
              <c:strCache>
                <c:ptCount val="10"/>
                <c:pt idx="0">
                  <c:v>FY 2007</c:v>
                </c:pt>
                <c:pt idx="1">
                  <c:v>FY 2008</c:v>
                </c:pt>
                <c:pt idx="2">
                  <c:v>FY 2009</c:v>
                </c:pt>
                <c:pt idx="3">
                  <c:v>FY 2010</c:v>
                </c:pt>
                <c:pt idx="4">
                  <c:v> FY 2011</c:v>
                </c:pt>
                <c:pt idx="5">
                  <c:v>FY 2012</c:v>
                </c:pt>
                <c:pt idx="6">
                  <c:v>FY 2013</c:v>
                </c:pt>
                <c:pt idx="7">
                  <c:v> FY 2014</c:v>
                </c:pt>
                <c:pt idx="8">
                  <c:v>FY 2015</c:v>
                </c:pt>
                <c:pt idx="9">
                  <c:v>FY 2016</c:v>
                </c:pt>
              </c:strCache>
            </c:strRef>
          </c:cat>
          <c:val>
            <c:numRef>
              <c:f>'10 Year Totals'!$B$124:$K$124</c:f>
              <c:numCache>
                <c:formatCode>0.00%</c:formatCode>
                <c:ptCount val="10"/>
                <c:pt idx="0">
                  <c:v>3.6730254777070069E-5</c:v>
                </c:pt>
                <c:pt idx="1">
                  <c:v>4.8036591478696749E-5</c:v>
                </c:pt>
                <c:pt idx="2">
                  <c:v>5.7493723849372382E-5</c:v>
                </c:pt>
                <c:pt idx="3">
                  <c:v>6.852183908045978E-5</c:v>
                </c:pt>
                <c:pt idx="4">
                  <c:v>7.6053786407766989E-5</c:v>
                </c:pt>
                <c:pt idx="5">
                  <c:v>6.7376299376299386E-5</c:v>
                </c:pt>
                <c:pt idx="6">
                  <c:v>8.3899641577060932E-5</c:v>
                </c:pt>
                <c:pt idx="7">
                  <c:v>1.1192946058091286E-4</c:v>
                </c:pt>
                <c:pt idx="8">
                  <c:v>2.2795054945054944E-4</c:v>
                </c:pt>
                <c:pt idx="9">
                  <c:v>1.6881683055679889E-4</c:v>
                </c:pt>
              </c:numCache>
            </c:numRef>
          </c:val>
          <c:extLst>
            <c:ext xmlns:c16="http://schemas.microsoft.com/office/drawing/2014/chart" uri="{C3380CC4-5D6E-409C-BE32-E72D297353CC}">
              <c16:uniqueId val="{0000000E-F32F-4EFB-BD6E-24B56F96E57A}"/>
            </c:ext>
          </c:extLst>
        </c:ser>
        <c:dLbls>
          <c:showLegendKey val="0"/>
          <c:showVal val="0"/>
          <c:showCatName val="0"/>
          <c:showSerName val="0"/>
          <c:showPercent val="0"/>
          <c:showBubbleSize val="0"/>
        </c:dLbls>
        <c:gapWidth val="150"/>
        <c:axId val="164203520"/>
        <c:axId val="164417920"/>
      </c:barChart>
      <c:catAx>
        <c:axId val="164203520"/>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64417920"/>
        <c:crosses val="autoZero"/>
        <c:auto val="1"/>
        <c:lblAlgn val="ctr"/>
        <c:lblOffset val="100"/>
        <c:noMultiLvlLbl val="0"/>
      </c:catAx>
      <c:valAx>
        <c:axId val="164417920"/>
        <c:scaling>
          <c:orientation val="minMax"/>
        </c:scaling>
        <c:delete val="0"/>
        <c:axPos val="l"/>
        <c:majorGridlines/>
        <c:numFmt formatCode="0.00%" sourceLinked="1"/>
        <c:majorTickMark val="out"/>
        <c:minorTickMark val="none"/>
        <c:tickLblPos val="nextTo"/>
        <c:txPr>
          <a:bodyPr/>
          <a:lstStyle/>
          <a:p>
            <a:pPr>
              <a:defRPr>
                <a:solidFill>
                  <a:schemeClr val="accent1">
                    <a:lumMod val="75000"/>
                  </a:schemeClr>
                </a:solidFill>
              </a:defRPr>
            </a:pPr>
            <a:endParaRPr lang="en-US"/>
          </a:p>
        </c:txPr>
        <c:crossAx val="164203520"/>
        <c:crosses val="autoZero"/>
        <c:crossBetween val="between"/>
      </c:valAx>
    </c:plotArea>
    <c:legend>
      <c:legendPos val="b"/>
      <c:overlay val="0"/>
      <c:txPr>
        <a:bodyPr/>
        <a:lstStyle/>
        <a:p>
          <a:pPr>
            <a:defRPr sz="1600">
              <a:solidFill>
                <a:schemeClr val="accent1">
                  <a:lumMod val="75000"/>
                </a:schemeClr>
              </a:solidFill>
            </a:defRPr>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accent1">
                    <a:lumMod val="75000"/>
                  </a:schemeClr>
                </a:solidFill>
              </a:defRPr>
            </a:pPr>
            <a:r>
              <a:rPr lang="en-US">
                <a:solidFill>
                  <a:schemeClr val="accent1">
                    <a:lumMod val="75000"/>
                  </a:schemeClr>
                </a:solidFill>
              </a:rPr>
              <a:t>External AUM v Internal AUM (Gross</a:t>
            </a:r>
            <a:r>
              <a:rPr lang="en-US" baseline="0">
                <a:solidFill>
                  <a:schemeClr val="accent1">
                    <a:lumMod val="75000"/>
                  </a:schemeClr>
                </a:solidFill>
              </a:rPr>
              <a:t> Exposure)</a:t>
            </a:r>
            <a:endParaRPr lang="en-US">
              <a:solidFill>
                <a:schemeClr val="accent1">
                  <a:lumMod val="75000"/>
                </a:schemeClr>
              </a:solidFill>
            </a:endParaRPr>
          </a:p>
        </c:rich>
      </c:tx>
      <c:overlay val="0"/>
    </c:title>
    <c:autoTitleDeleted val="0"/>
    <c:plotArea>
      <c:layout/>
      <c:lineChart>
        <c:grouping val="standard"/>
        <c:varyColors val="0"/>
        <c:ser>
          <c:idx val="0"/>
          <c:order val="0"/>
          <c:tx>
            <c:strRef>
              <c:f>Internal!$J$2</c:f>
              <c:strCache>
                <c:ptCount val="1"/>
                <c:pt idx="0">
                  <c:v>External</c:v>
                </c:pt>
              </c:strCache>
            </c:strRef>
          </c:tx>
          <c:spPr>
            <a:ln w="57150"/>
          </c:spPr>
          <c:marker>
            <c:symbol val="none"/>
          </c:marker>
          <c:dLbls>
            <c:spPr>
              <a:noFill/>
              <a:ln>
                <a:noFill/>
              </a:ln>
              <a:effectLst/>
            </c:spPr>
            <c:txPr>
              <a:bodyPr/>
              <a:lstStyle/>
              <a:p>
                <a:pPr>
                  <a:defRPr>
                    <a:solidFill>
                      <a:schemeClr val="accent1">
                        <a:lumMod val="7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Internal!$B$3:$B$12</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Internal!$J$3:$J$12</c:f>
              <c:numCache>
                <c:formatCode>_(* #,##0_);_(* \(#,##0\);_(* "-"??_);_(@_)</c:formatCode>
                <c:ptCount val="10"/>
                <c:pt idx="0">
                  <c:v>45.033135999999999</c:v>
                </c:pt>
                <c:pt idx="1">
                  <c:v>45.483716999999999</c:v>
                </c:pt>
                <c:pt idx="2">
                  <c:v>30.256271999999999</c:v>
                </c:pt>
                <c:pt idx="3">
                  <c:v>31.633254000000001</c:v>
                </c:pt>
                <c:pt idx="4">
                  <c:v>34.790782999999998</c:v>
                </c:pt>
                <c:pt idx="5">
                  <c:v>36.107740999999997</c:v>
                </c:pt>
                <c:pt idx="6">
                  <c:v>39.952159000000002</c:v>
                </c:pt>
                <c:pt idx="7">
                  <c:v>40.642451000000001</c:v>
                </c:pt>
                <c:pt idx="8">
                  <c:v>39.93365</c:v>
                </c:pt>
                <c:pt idx="9">
                  <c:v>36.708984000000001</c:v>
                </c:pt>
              </c:numCache>
            </c:numRef>
          </c:val>
          <c:smooth val="0"/>
          <c:extLst>
            <c:ext xmlns:c16="http://schemas.microsoft.com/office/drawing/2014/chart" uri="{C3380CC4-5D6E-409C-BE32-E72D297353CC}">
              <c16:uniqueId val="{00000000-FDAB-4815-9918-8169D6418049}"/>
            </c:ext>
          </c:extLst>
        </c:ser>
        <c:ser>
          <c:idx val="1"/>
          <c:order val="1"/>
          <c:tx>
            <c:strRef>
              <c:f>Internal!$K$2</c:f>
              <c:strCache>
                <c:ptCount val="1"/>
                <c:pt idx="0">
                  <c:v>Internal</c:v>
                </c:pt>
              </c:strCache>
            </c:strRef>
          </c:tx>
          <c:spPr>
            <a:ln w="57150">
              <a:solidFill>
                <a:schemeClr val="accent6">
                  <a:lumMod val="75000"/>
                </a:schemeClr>
              </a:solidFill>
            </a:ln>
          </c:spPr>
          <c:marker>
            <c:symbol val="none"/>
          </c:marker>
          <c:dLbls>
            <c:dLbl>
              <c:idx val="0"/>
              <c:layout>
                <c:manualLayout>
                  <c:x val="-3.8166233388717073E-2"/>
                  <c:y val="-3.0303767504994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AB-4815-9918-8169D6418049}"/>
                </c:ext>
              </c:extLst>
            </c:dLbl>
            <c:spPr>
              <a:noFill/>
              <a:ln>
                <a:noFill/>
              </a:ln>
              <a:effectLst/>
            </c:spPr>
            <c:txPr>
              <a:bodyPr/>
              <a:lstStyle/>
              <a:p>
                <a:pPr>
                  <a:defRPr>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Internal!$B$3:$B$12</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Internal!$K$3:$K$12</c:f>
              <c:numCache>
                <c:formatCode>_(* #,##0_);_(* \(#,##0\);_(* "-"??_);_(@_)</c:formatCode>
                <c:ptCount val="10"/>
                <c:pt idx="0">
                  <c:v>22.140651999999999</c:v>
                </c:pt>
                <c:pt idx="1">
                  <c:v>17.166763</c:v>
                </c:pt>
                <c:pt idx="2">
                  <c:v>12.848623999999999</c:v>
                </c:pt>
                <c:pt idx="3">
                  <c:v>13.77031</c:v>
                </c:pt>
                <c:pt idx="4">
                  <c:v>16.178422000000001</c:v>
                </c:pt>
                <c:pt idx="5">
                  <c:v>13.400107999999999</c:v>
                </c:pt>
                <c:pt idx="6">
                  <c:v>12.747121</c:v>
                </c:pt>
                <c:pt idx="7">
                  <c:v>17.338415000000001</c:v>
                </c:pt>
                <c:pt idx="8">
                  <c:v>16.767891311333333</c:v>
                </c:pt>
                <c:pt idx="9">
                  <c:v>19.373141</c:v>
                </c:pt>
              </c:numCache>
            </c:numRef>
          </c:val>
          <c:smooth val="0"/>
          <c:extLst>
            <c:ext xmlns:c16="http://schemas.microsoft.com/office/drawing/2014/chart" uri="{C3380CC4-5D6E-409C-BE32-E72D297353CC}">
              <c16:uniqueId val="{00000002-FDAB-4815-9918-8169D6418049}"/>
            </c:ext>
          </c:extLst>
        </c:ser>
        <c:dLbls>
          <c:showLegendKey val="0"/>
          <c:showVal val="0"/>
          <c:showCatName val="0"/>
          <c:showSerName val="0"/>
          <c:showPercent val="0"/>
          <c:showBubbleSize val="0"/>
        </c:dLbls>
        <c:smooth val="0"/>
        <c:axId val="164669312"/>
        <c:axId val="164670848"/>
      </c:lineChart>
      <c:catAx>
        <c:axId val="164669312"/>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64670848"/>
        <c:crosses val="autoZero"/>
        <c:auto val="1"/>
        <c:lblAlgn val="ctr"/>
        <c:lblOffset val="100"/>
        <c:noMultiLvlLbl val="0"/>
      </c:catAx>
      <c:valAx>
        <c:axId val="164670848"/>
        <c:scaling>
          <c:orientation val="minMax"/>
        </c:scaling>
        <c:delete val="0"/>
        <c:axPos val="l"/>
        <c:majorGridlines/>
        <c:numFmt formatCode="_(* #,##0_);_(* \(#,##0\);_(* &quot;-&quot;??_);_(@_)" sourceLinked="1"/>
        <c:majorTickMark val="out"/>
        <c:minorTickMark val="none"/>
        <c:tickLblPos val="nextTo"/>
        <c:txPr>
          <a:bodyPr/>
          <a:lstStyle/>
          <a:p>
            <a:pPr>
              <a:defRPr>
                <a:solidFill>
                  <a:schemeClr val="accent1">
                    <a:lumMod val="75000"/>
                  </a:schemeClr>
                </a:solidFill>
              </a:defRPr>
            </a:pPr>
            <a:endParaRPr lang="en-US"/>
          </a:p>
        </c:txPr>
        <c:crossAx val="164669312"/>
        <c:crosses val="autoZero"/>
        <c:crossBetween val="between"/>
      </c:valAx>
    </c:plotArea>
    <c:legend>
      <c:legendPos val="b"/>
      <c:overlay val="0"/>
      <c:txPr>
        <a:bodyPr/>
        <a:lstStyle/>
        <a:p>
          <a:pPr>
            <a:defRPr sz="1600">
              <a:solidFill>
                <a:schemeClr val="accent1">
                  <a:lumMod val="75000"/>
                </a:schemeClr>
              </a:solidFill>
            </a:defRPr>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accent1">
                    <a:lumMod val="75000"/>
                  </a:schemeClr>
                </a:solidFill>
              </a:defRPr>
            </a:pPr>
            <a:r>
              <a:rPr lang="en-US">
                <a:solidFill>
                  <a:schemeClr val="accent1">
                    <a:lumMod val="75000"/>
                  </a:schemeClr>
                </a:solidFill>
              </a:rPr>
              <a:t>External AUM v Internal AUM as a % of the Total Fund (Gross Exposure)</a:t>
            </a:r>
          </a:p>
        </c:rich>
      </c:tx>
      <c:overlay val="0"/>
    </c:title>
    <c:autoTitleDeleted val="0"/>
    <c:plotArea>
      <c:layout/>
      <c:lineChart>
        <c:grouping val="standard"/>
        <c:varyColors val="0"/>
        <c:ser>
          <c:idx val="0"/>
          <c:order val="0"/>
          <c:tx>
            <c:strRef>
              <c:f>Internal!$G$2</c:f>
              <c:strCache>
                <c:ptCount val="1"/>
                <c:pt idx="0">
                  <c:v>External</c:v>
                </c:pt>
              </c:strCache>
            </c:strRef>
          </c:tx>
          <c:spPr>
            <a:ln w="57150"/>
          </c:spPr>
          <c:marker>
            <c:symbol val="none"/>
          </c:marker>
          <c:dLbls>
            <c:spPr>
              <a:noFill/>
              <a:ln>
                <a:noFill/>
              </a:ln>
              <a:effectLst/>
            </c:spPr>
            <c:txPr>
              <a:bodyPr/>
              <a:lstStyle/>
              <a:p>
                <a:pPr>
                  <a:defRPr>
                    <a:solidFill>
                      <a:schemeClr val="accent1">
                        <a:lumMod val="7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Internal!$B$3:$B$12</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Internal!$G$3:$G$12</c:f>
              <c:numCache>
                <c:formatCode>0%</c:formatCode>
                <c:ptCount val="10"/>
                <c:pt idx="0">
                  <c:v>0.67039744729000539</c:v>
                </c:pt>
                <c:pt idx="1">
                  <c:v>0.72599151674496354</c:v>
                </c:pt>
                <c:pt idx="2">
                  <c:v>0.70192193480759124</c:v>
                </c:pt>
                <c:pt idx="3">
                  <c:v>0.69671301574475519</c:v>
                </c:pt>
                <c:pt idx="4">
                  <c:v>0.68258437619342893</c:v>
                </c:pt>
                <c:pt idx="5">
                  <c:v>0.7293336658597307</c:v>
                </c:pt>
                <c:pt idx="6">
                  <c:v>0.75811584143085065</c:v>
                </c:pt>
                <c:pt idx="7">
                  <c:v>0.70096315912218354</c:v>
                </c:pt>
                <c:pt idx="8">
                  <c:v>0.70427803330309435</c:v>
                </c:pt>
                <c:pt idx="9">
                  <c:v>0.65455765094493124</c:v>
                </c:pt>
              </c:numCache>
            </c:numRef>
          </c:val>
          <c:smooth val="0"/>
          <c:extLst>
            <c:ext xmlns:c16="http://schemas.microsoft.com/office/drawing/2014/chart" uri="{C3380CC4-5D6E-409C-BE32-E72D297353CC}">
              <c16:uniqueId val="{00000000-2A13-4D21-BCF8-543A51D321B7}"/>
            </c:ext>
          </c:extLst>
        </c:ser>
        <c:ser>
          <c:idx val="1"/>
          <c:order val="1"/>
          <c:tx>
            <c:strRef>
              <c:f>Internal!$H$2</c:f>
              <c:strCache>
                <c:ptCount val="1"/>
                <c:pt idx="0">
                  <c:v>Internal</c:v>
                </c:pt>
              </c:strCache>
            </c:strRef>
          </c:tx>
          <c:spPr>
            <a:ln w="57150">
              <a:solidFill>
                <a:schemeClr val="accent6">
                  <a:lumMod val="75000"/>
                </a:schemeClr>
              </a:solidFill>
            </a:ln>
          </c:spPr>
          <c:marker>
            <c:symbol val="none"/>
          </c:marker>
          <c:dLbls>
            <c:spPr>
              <a:noFill/>
              <a:ln>
                <a:noFill/>
              </a:ln>
              <a:effectLst/>
            </c:spPr>
            <c:txPr>
              <a:bodyPr/>
              <a:lstStyle/>
              <a:p>
                <a:pPr>
                  <a:defRPr>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Internal!$B$3:$B$12</c:f>
              <c:strCache>
                <c:ptCount val="10"/>
                <c:pt idx="0">
                  <c:v>FY 2007</c:v>
                </c:pt>
                <c:pt idx="1">
                  <c:v>FY 2008</c:v>
                </c:pt>
                <c:pt idx="2">
                  <c:v>FY 2009</c:v>
                </c:pt>
                <c:pt idx="3">
                  <c:v>FY 2010</c:v>
                </c:pt>
                <c:pt idx="4">
                  <c:v>FY 2011</c:v>
                </c:pt>
                <c:pt idx="5">
                  <c:v>FY 2012</c:v>
                </c:pt>
                <c:pt idx="6">
                  <c:v>FY 2013</c:v>
                </c:pt>
                <c:pt idx="7">
                  <c:v>FY 2014</c:v>
                </c:pt>
                <c:pt idx="8">
                  <c:v>FY 2015</c:v>
                </c:pt>
                <c:pt idx="9">
                  <c:v>FY 2016</c:v>
                </c:pt>
              </c:strCache>
            </c:strRef>
          </c:cat>
          <c:val>
            <c:numRef>
              <c:f>Internal!$H$3:$H$12</c:f>
              <c:numCache>
                <c:formatCode>0%</c:formatCode>
                <c:ptCount val="10"/>
                <c:pt idx="0">
                  <c:v>0.32960255270999456</c:v>
                </c:pt>
                <c:pt idx="1">
                  <c:v>0.27400848325503652</c:v>
                </c:pt>
                <c:pt idx="2">
                  <c:v>0.29807806519240876</c:v>
                </c:pt>
                <c:pt idx="3">
                  <c:v>0.30328698425524481</c:v>
                </c:pt>
                <c:pt idx="4">
                  <c:v>0.31741562380657107</c:v>
                </c:pt>
                <c:pt idx="5">
                  <c:v>0.27066633414026936</c:v>
                </c:pt>
                <c:pt idx="6">
                  <c:v>0.24188415856914933</c:v>
                </c:pt>
                <c:pt idx="7">
                  <c:v>0.29903684087781651</c:v>
                </c:pt>
                <c:pt idx="8">
                  <c:v>0.29572196669690559</c:v>
                </c:pt>
                <c:pt idx="9">
                  <c:v>0.34544234905506882</c:v>
                </c:pt>
              </c:numCache>
            </c:numRef>
          </c:val>
          <c:smooth val="0"/>
          <c:extLst>
            <c:ext xmlns:c16="http://schemas.microsoft.com/office/drawing/2014/chart" uri="{C3380CC4-5D6E-409C-BE32-E72D297353CC}">
              <c16:uniqueId val="{00000001-2A13-4D21-BCF8-543A51D321B7}"/>
            </c:ext>
          </c:extLst>
        </c:ser>
        <c:dLbls>
          <c:showLegendKey val="0"/>
          <c:showVal val="0"/>
          <c:showCatName val="0"/>
          <c:showSerName val="0"/>
          <c:showPercent val="0"/>
          <c:showBubbleSize val="0"/>
        </c:dLbls>
        <c:smooth val="0"/>
        <c:axId val="164933632"/>
        <c:axId val="164935168"/>
      </c:lineChart>
      <c:catAx>
        <c:axId val="164933632"/>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64935168"/>
        <c:crosses val="autoZero"/>
        <c:auto val="1"/>
        <c:lblAlgn val="ctr"/>
        <c:lblOffset val="100"/>
        <c:noMultiLvlLbl val="0"/>
      </c:catAx>
      <c:valAx>
        <c:axId val="164935168"/>
        <c:scaling>
          <c:orientation val="minMax"/>
        </c:scaling>
        <c:delete val="0"/>
        <c:axPos val="l"/>
        <c:majorGridlines/>
        <c:numFmt formatCode="0%" sourceLinked="1"/>
        <c:majorTickMark val="out"/>
        <c:minorTickMark val="none"/>
        <c:tickLblPos val="nextTo"/>
        <c:txPr>
          <a:bodyPr/>
          <a:lstStyle/>
          <a:p>
            <a:pPr>
              <a:defRPr>
                <a:solidFill>
                  <a:schemeClr val="accent1">
                    <a:lumMod val="75000"/>
                  </a:schemeClr>
                </a:solidFill>
              </a:defRPr>
            </a:pPr>
            <a:endParaRPr lang="en-US"/>
          </a:p>
        </c:txPr>
        <c:crossAx val="164933632"/>
        <c:crosses val="autoZero"/>
        <c:crossBetween val="between"/>
      </c:valAx>
    </c:plotArea>
    <c:legend>
      <c:legendPos val="b"/>
      <c:overlay val="0"/>
      <c:spPr>
        <a:ln>
          <a:solidFill>
            <a:schemeClr val="bg1">
              <a:lumMod val="65000"/>
            </a:schemeClr>
          </a:solidFill>
        </a:ln>
      </c:spPr>
      <c:txPr>
        <a:bodyPr/>
        <a:lstStyle/>
        <a:p>
          <a:pPr>
            <a:defRPr sz="1600">
              <a:solidFill>
                <a:schemeClr val="accent1">
                  <a:lumMod val="75000"/>
                </a:schemeClr>
              </a:solidFill>
            </a:defRPr>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'Total Fund Inv Exp Analysis'!$B$56</c:f>
              <c:strCache>
                <c:ptCount val="1"/>
                <c:pt idx="0">
                  <c:v>Total Investment Expenses</c:v>
                </c:pt>
              </c:strCache>
            </c:strRef>
          </c:tx>
          <c:spPr>
            <a:solidFill>
              <a:srgbClr val="FF0000"/>
            </a:solidFill>
          </c:spPr>
          <c:invertIfNegative val="0"/>
          <c:dLbls>
            <c:spPr>
              <a:noFill/>
              <a:ln>
                <a:noFill/>
              </a:ln>
              <a:effectLst/>
            </c:spPr>
            <c:txPr>
              <a:bodyPr/>
              <a:lstStyle/>
              <a:p>
                <a:pPr>
                  <a:defRPr>
                    <a:solidFill>
                      <a:schemeClr val="accent1">
                        <a:lumMod val="7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Fund Inv Exp Analysis'!$A$57:$A$66</c:f>
              <c:strCache>
                <c:ptCount val="10"/>
                <c:pt idx="0">
                  <c:v>FY 2007</c:v>
                </c:pt>
                <c:pt idx="1">
                  <c:v>FY 2008</c:v>
                </c:pt>
                <c:pt idx="2">
                  <c:v>FY 2009</c:v>
                </c:pt>
                <c:pt idx="3">
                  <c:v>FY 2010</c:v>
                </c:pt>
                <c:pt idx="4">
                  <c:v>FY 2011</c:v>
                </c:pt>
                <c:pt idx="5">
                  <c:v>FY 2012e</c:v>
                </c:pt>
                <c:pt idx="6">
                  <c:v>FY 2013e</c:v>
                </c:pt>
                <c:pt idx="7">
                  <c:v>FY 2014e</c:v>
                </c:pt>
                <c:pt idx="8">
                  <c:v>FY 2015e</c:v>
                </c:pt>
                <c:pt idx="9">
                  <c:v>FY 2016e</c:v>
                </c:pt>
              </c:strCache>
            </c:strRef>
          </c:cat>
          <c:val>
            <c:numRef>
              <c:f>'Total Fund Inv Exp Analysis'!$B$57:$B$66</c:f>
              <c:numCache>
                <c:formatCode>"$"#,##0</c:formatCode>
                <c:ptCount val="10"/>
                <c:pt idx="0">
                  <c:v>314</c:v>
                </c:pt>
                <c:pt idx="1">
                  <c:v>399</c:v>
                </c:pt>
                <c:pt idx="2">
                  <c:v>478</c:v>
                </c:pt>
                <c:pt idx="3">
                  <c:v>522</c:v>
                </c:pt>
                <c:pt idx="4">
                  <c:v>515</c:v>
                </c:pt>
                <c:pt idx="5">
                  <c:v>481</c:v>
                </c:pt>
                <c:pt idx="6">
                  <c:v>558</c:v>
                </c:pt>
                <c:pt idx="7">
                  <c:v>482</c:v>
                </c:pt>
                <c:pt idx="8">
                  <c:v>455</c:v>
                </c:pt>
                <c:pt idx="9">
                  <c:v>416</c:v>
                </c:pt>
              </c:numCache>
            </c:numRef>
          </c:val>
          <c:extLst>
            <c:ext xmlns:c16="http://schemas.microsoft.com/office/drawing/2014/chart" uri="{C3380CC4-5D6E-409C-BE32-E72D297353CC}">
              <c16:uniqueId val="{00000000-C101-42CD-ACD8-AAE702D93ABF}"/>
            </c:ext>
          </c:extLst>
        </c:ser>
        <c:ser>
          <c:idx val="1"/>
          <c:order val="1"/>
          <c:tx>
            <c:strRef>
              <c:f>'Total Fund Inv Exp Analysis'!$C$56</c:f>
              <c:strCache>
                <c:ptCount val="1"/>
                <c:pt idx="0">
                  <c:v>Alpha</c:v>
                </c:pt>
              </c:strCache>
            </c:strRef>
          </c:tx>
          <c:spPr>
            <a:solidFill>
              <a:srgbClr val="00B050"/>
            </a:solidFill>
          </c:spPr>
          <c:invertIfNegative val="0"/>
          <c:dLbls>
            <c:dLbl>
              <c:idx val="8"/>
              <c:layout>
                <c:manualLayout>
                  <c:x val="1.5964876266552089E-2"/>
                  <c:y val="2.43679537998945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01-42CD-ACD8-AAE702D93ABF}"/>
                </c:ext>
              </c:extLst>
            </c:dLbl>
            <c:spPr>
              <a:noFill/>
              <a:ln>
                <a:noFill/>
              </a:ln>
              <a:effectLst/>
            </c:spPr>
            <c:txPr>
              <a:bodyPr/>
              <a:lstStyle/>
              <a:p>
                <a:pPr>
                  <a:defRPr>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Fund Inv Exp Analysis'!$A$57:$A$66</c:f>
              <c:strCache>
                <c:ptCount val="10"/>
                <c:pt idx="0">
                  <c:v>FY 2007</c:v>
                </c:pt>
                <c:pt idx="1">
                  <c:v>FY 2008</c:v>
                </c:pt>
                <c:pt idx="2">
                  <c:v>FY 2009</c:v>
                </c:pt>
                <c:pt idx="3">
                  <c:v>FY 2010</c:v>
                </c:pt>
                <c:pt idx="4">
                  <c:v>FY 2011</c:v>
                </c:pt>
                <c:pt idx="5">
                  <c:v>FY 2012e</c:v>
                </c:pt>
                <c:pt idx="6">
                  <c:v>FY 2013e</c:v>
                </c:pt>
                <c:pt idx="7">
                  <c:v>FY 2014e</c:v>
                </c:pt>
                <c:pt idx="8">
                  <c:v>FY 2015e</c:v>
                </c:pt>
                <c:pt idx="9">
                  <c:v>FY 2016e</c:v>
                </c:pt>
              </c:strCache>
            </c:strRef>
          </c:cat>
          <c:val>
            <c:numRef>
              <c:f>'Total Fund Inv Exp Analysis'!$C$57:$C$66</c:f>
              <c:numCache>
                <c:formatCode>"$"#,##0</c:formatCode>
                <c:ptCount val="10"/>
                <c:pt idx="0">
                  <c:v>2360.4526999999994</c:v>
                </c:pt>
                <c:pt idx="1">
                  <c:v>-617.59670000000006</c:v>
                </c:pt>
                <c:pt idx="2">
                  <c:v>-3130.8626000000022</c:v>
                </c:pt>
                <c:pt idx="3">
                  <c:v>1754.1421999999998</c:v>
                </c:pt>
                <c:pt idx="4">
                  <c:v>1582.1430000000003</c:v>
                </c:pt>
                <c:pt idx="5">
                  <c:v>856.37089999999989</c:v>
                </c:pt>
                <c:pt idx="6">
                  <c:v>1188.6900999999998</c:v>
                </c:pt>
                <c:pt idx="7">
                  <c:v>1443.9603999999995</c:v>
                </c:pt>
                <c:pt idx="8">
                  <c:v>439.57749999999987</c:v>
                </c:pt>
                <c:pt idx="9">
                  <c:v>-338.91859999999963</c:v>
                </c:pt>
              </c:numCache>
            </c:numRef>
          </c:val>
          <c:extLst>
            <c:ext xmlns:c16="http://schemas.microsoft.com/office/drawing/2014/chart" uri="{C3380CC4-5D6E-409C-BE32-E72D297353CC}">
              <c16:uniqueId val="{00000002-C101-42CD-ACD8-AAE702D93ABF}"/>
            </c:ext>
          </c:extLst>
        </c:ser>
        <c:dLbls>
          <c:showLegendKey val="0"/>
          <c:showVal val="0"/>
          <c:showCatName val="0"/>
          <c:showSerName val="0"/>
          <c:showPercent val="0"/>
          <c:showBubbleSize val="0"/>
        </c:dLbls>
        <c:gapWidth val="150"/>
        <c:axId val="165120640"/>
        <c:axId val="165126528"/>
      </c:barChart>
      <c:catAx>
        <c:axId val="165120640"/>
        <c:scaling>
          <c:orientation val="minMax"/>
        </c:scaling>
        <c:delete val="0"/>
        <c:axPos val="b"/>
        <c:numFmt formatCode="General" sourceLinked="0"/>
        <c:majorTickMark val="out"/>
        <c:minorTickMark val="none"/>
        <c:tickLblPos val="nextTo"/>
        <c:txPr>
          <a:bodyPr/>
          <a:lstStyle/>
          <a:p>
            <a:pPr>
              <a:defRPr>
                <a:solidFill>
                  <a:schemeClr val="accent1">
                    <a:lumMod val="75000"/>
                  </a:schemeClr>
                </a:solidFill>
              </a:defRPr>
            </a:pPr>
            <a:endParaRPr lang="en-US"/>
          </a:p>
        </c:txPr>
        <c:crossAx val="165126528"/>
        <c:crosses val="autoZero"/>
        <c:auto val="1"/>
        <c:lblAlgn val="ctr"/>
        <c:lblOffset val="100"/>
        <c:noMultiLvlLbl val="0"/>
      </c:catAx>
      <c:valAx>
        <c:axId val="165126528"/>
        <c:scaling>
          <c:orientation val="minMax"/>
        </c:scaling>
        <c:delete val="0"/>
        <c:axPos val="l"/>
        <c:majorGridlines/>
        <c:numFmt formatCode="&quot;$&quot;#,##0" sourceLinked="1"/>
        <c:majorTickMark val="out"/>
        <c:minorTickMark val="none"/>
        <c:tickLblPos val="nextTo"/>
        <c:txPr>
          <a:bodyPr/>
          <a:lstStyle/>
          <a:p>
            <a:pPr>
              <a:defRPr>
                <a:solidFill>
                  <a:schemeClr val="accent1">
                    <a:lumMod val="75000"/>
                  </a:schemeClr>
                </a:solidFill>
              </a:defRPr>
            </a:pPr>
            <a:endParaRPr lang="en-US"/>
          </a:p>
        </c:txPr>
        <c:crossAx val="165120640"/>
        <c:crosses val="autoZero"/>
        <c:crossBetween val="between"/>
      </c:valAx>
    </c:plotArea>
    <c:legend>
      <c:legendPos val="b"/>
      <c:overlay val="0"/>
      <c:txPr>
        <a:bodyPr/>
        <a:lstStyle/>
        <a:p>
          <a:pPr>
            <a:defRPr sz="1600">
              <a:solidFill>
                <a:schemeClr val="accent1">
                  <a:lumMod val="75000"/>
                </a:schemeClr>
              </a:solidFill>
            </a:defRPr>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0F21A-FC55-4E42-B1FB-68A5F663FDB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BCF05E42-E36E-46E1-810A-985676846595}">
      <dgm:prSet phldrT="[Text]" custT="1"/>
      <dgm:spPr>
        <a:solidFill>
          <a:schemeClr val="accent1">
            <a:lumMod val="75000"/>
          </a:schemeClr>
        </a:solidFill>
      </dgm:spPr>
      <dgm:t>
        <a:bodyPr/>
        <a:lstStyle/>
        <a:p>
          <a:r>
            <a:rPr lang="en-US" sz="1400" dirty="0"/>
            <a:t>Is the Asset Class Efficient?</a:t>
          </a:r>
        </a:p>
      </dgm:t>
    </dgm:pt>
    <dgm:pt modelId="{B75302D3-9C06-4251-8E59-8C543435AED1}" type="parTrans" cxnId="{C77DB149-8049-4BA8-8036-7B400BB30271}">
      <dgm:prSet/>
      <dgm:spPr/>
      <dgm:t>
        <a:bodyPr/>
        <a:lstStyle/>
        <a:p>
          <a:endParaRPr lang="en-US"/>
        </a:p>
      </dgm:t>
    </dgm:pt>
    <dgm:pt modelId="{FC9CEC82-EC9D-4AE2-9938-908A38F297AC}" type="sibTrans" cxnId="{C77DB149-8049-4BA8-8036-7B400BB30271}">
      <dgm:prSet/>
      <dgm:spPr/>
      <dgm:t>
        <a:bodyPr/>
        <a:lstStyle/>
        <a:p>
          <a:endParaRPr lang="en-US"/>
        </a:p>
      </dgm:t>
    </dgm:pt>
    <dgm:pt modelId="{CC9FFCC9-CE2E-4625-BA1C-ACE035CF21CD}">
      <dgm:prSet phldrT="[Text]" custT="1"/>
      <dgm:spPr/>
      <dgm:t>
        <a:bodyPr/>
        <a:lstStyle/>
        <a:p>
          <a:r>
            <a:rPr lang="en-US" sz="1400" dirty="0">
              <a:solidFill>
                <a:schemeClr val="accent1">
                  <a:lumMod val="75000"/>
                </a:schemeClr>
              </a:solidFill>
            </a:rPr>
            <a:t>Internal Passive Management</a:t>
          </a:r>
        </a:p>
      </dgm:t>
    </dgm:pt>
    <dgm:pt modelId="{F35DEE64-2D86-4EBE-B1BA-3DDD3D4D2A03}" type="parTrans" cxnId="{6B0E75E3-3A5E-4287-92B7-22DDC704233D}">
      <dgm:prSet/>
      <dgm:spPr/>
      <dgm:t>
        <a:bodyPr/>
        <a:lstStyle/>
        <a:p>
          <a:endParaRPr lang="en-US"/>
        </a:p>
      </dgm:t>
    </dgm:pt>
    <dgm:pt modelId="{A71F65BA-CB43-479A-AA38-8FFC0AF55F0E}" type="sibTrans" cxnId="{6B0E75E3-3A5E-4287-92B7-22DDC704233D}">
      <dgm:prSet/>
      <dgm:spPr/>
      <dgm:t>
        <a:bodyPr/>
        <a:lstStyle/>
        <a:p>
          <a:endParaRPr lang="en-US"/>
        </a:p>
      </dgm:t>
    </dgm:pt>
    <dgm:pt modelId="{C6992B75-C68D-4175-84DD-6C6E32E4016C}">
      <dgm:prSet phldrT="[Text]" custT="1"/>
      <dgm:spPr>
        <a:solidFill>
          <a:schemeClr val="accent1">
            <a:lumMod val="75000"/>
          </a:schemeClr>
        </a:solidFill>
      </dgm:spPr>
      <dgm:t>
        <a:bodyPr/>
        <a:lstStyle/>
        <a:p>
          <a:r>
            <a:rPr lang="en-US" sz="1400" dirty="0"/>
            <a:t>Internal Staff       has Skill?</a:t>
          </a:r>
        </a:p>
      </dgm:t>
    </dgm:pt>
    <dgm:pt modelId="{08096455-1595-4A6D-A252-7C35F476DFAC}" type="parTrans" cxnId="{1C9C15BC-1C3F-4A82-82FE-C7F9D92D0041}">
      <dgm:prSet/>
      <dgm:spPr/>
      <dgm:t>
        <a:bodyPr/>
        <a:lstStyle/>
        <a:p>
          <a:endParaRPr lang="en-US"/>
        </a:p>
      </dgm:t>
    </dgm:pt>
    <dgm:pt modelId="{92BB7EB5-3435-44BF-97E1-F162A06B063F}" type="sibTrans" cxnId="{1C9C15BC-1C3F-4A82-82FE-C7F9D92D0041}">
      <dgm:prSet/>
      <dgm:spPr/>
      <dgm:t>
        <a:bodyPr/>
        <a:lstStyle/>
        <a:p>
          <a:endParaRPr lang="en-US"/>
        </a:p>
      </dgm:t>
    </dgm:pt>
    <dgm:pt modelId="{893BC4A5-0D14-4D3A-909E-7EE21F1E55D8}">
      <dgm:prSet phldrT="[Text]" custT="1"/>
      <dgm:spPr/>
      <dgm:t>
        <a:bodyPr/>
        <a:lstStyle/>
        <a:p>
          <a:r>
            <a:rPr lang="en-US" sz="1400" dirty="0">
              <a:solidFill>
                <a:schemeClr val="accent1">
                  <a:lumMod val="75000"/>
                </a:schemeClr>
              </a:solidFill>
            </a:rPr>
            <a:t>Internal Active Management</a:t>
          </a:r>
        </a:p>
      </dgm:t>
    </dgm:pt>
    <dgm:pt modelId="{6DF5D21E-F6F8-4ED8-AED7-4F26D41BA1BD}" type="parTrans" cxnId="{C0C1AA27-F4E2-405E-95B1-90ED51D7DD85}">
      <dgm:prSet/>
      <dgm:spPr/>
      <dgm:t>
        <a:bodyPr/>
        <a:lstStyle/>
        <a:p>
          <a:endParaRPr lang="en-US"/>
        </a:p>
      </dgm:t>
    </dgm:pt>
    <dgm:pt modelId="{D544D739-0FAA-44E3-8F60-9C5CAB3C137A}" type="sibTrans" cxnId="{C0C1AA27-F4E2-405E-95B1-90ED51D7DD85}">
      <dgm:prSet/>
      <dgm:spPr/>
      <dgm:t>
        <a:bodyPr/>
        <a:lstStyle/>
        <a:p>
          <a:endParaRPr lang="en-US"/>
        </a:p>
      </dgm:t>
    </dgm:pt>
    <dgm:pt modelId="{3A95569E-B842-4793-A5E1-3E9FEE6D8B8C}">
      <dgm:prSet phldrT="[Text]" custT="1"/>
      <dgm:spPr>
        <a:solidFill>
          <a:schemeClr val="accent1">
            <a:lumMod val="75000"/>
          </a:schemeClr>
        </a:solidFill>
      </dgm:spPr>
      <dgm:t>
        <a:bodyPr/>
        <a:lstStyle/>
        <a:p>
          <a:r>
            <a:rPr lang="en-US" sz="1400" dirty="0"/>
            <a:t>External Manager has Skill?</a:t>
          </a:r>
        </a:p>
      </dgm:t>
    </dgm:pt>
    <dgm:pt modelId="{B0DD6A04-03D8-40DB-8644-D5D745DF28F8}" type="parTrans" cxnId="{34C6D3F5-4A44-4CA3-9677-0B8201A2858A}">
      <dgm:prSet/>
      <dgm:spPr/>
      <dgm:t>
        <a:bodyPr/>
        <a:lstStyle/>
        <a:p>
          <a:endParaRPr lang="en-US"/>
        </a:p>
      </dgm:t>
    </dgm:pt>
    <dgm:pt modelId="{22140869-6C3D-4FDC-889E-9940CAAAB088}" type="sibTrans" cxnId="{34C6D3F5-4A44-4CA3-9677-0B8201A2858A}">
      <dgm:prSet/>
      <dgm:spPr/>
      <dgm:t>
        <a:bodyPr/>
        <a:lstStyle/>
        <a:p>
          <a:endParaRPr lang="en-US"/>
        </a:p>
      </dgm:t>
    </dgm:pt>
    <dgm:pt modelId="{7DEB34F5-5739-4CAA-B34D-90EA4C6EE0D6}">
      <dgm:prSet phldrT="[Text]" custT="1"/>
      <dgm:spPr/>
      <dgm:t>
        <a:bodyPr/>
        <a:lstStyle/>
        <a:p>
          <a:r>
            <a:rPr lang="en-US" sz="1400" dirty="0">
              <a:solidFill>
                <a:schemeClr val="accent1">
                  <a:lumMod val="75000"/>
                </a:schemeClr>
              </a:solidFill>
            </a:rPr>
            <a:t>External Active Management</a:t>
          </a:r>
        </a:p>
      </dgm:t>
    </dgm:pt>
    <dgm:pt modelId="{92D99C79-6C3E-4A27-A7D6-2F90D67C89AF}" type="parTrans" cxnId="{F8FDCDE6-3236-4550-A63C-5124943BEC1F}">
      <dgm:prSet/>
      <dgm:spPr/>
      <dgm:t>
        <a:bodyPr/>
        <a:lstStyle/>
        <a:p>
          <a:endParaRPr lang="en-US"/>
        </a:p>
      </dgm:t>
    </dgm:pt>
    <dgm:pt modelId="{CF2A8A1E-CF31-4F95-8813-57F8F38BAB9E}" type="sibTrans" cxnId="{F8FDCDE6-3236-4550-A63C-5124943BEC1F}">
      <dgm:prSet/>
      <dgm:spPr/>
      <dgm:t>
        <a:bodyPr/>
        <a:lstStyle/>
        <a:p>
          <a:endParaRPr lang="en-US"/>
        </a:p>
      </dgm:t>
    </dgm:pt>
    <dgm:pt modelId="{B83D3A99-A68F-4784-A137-4C05EDB672E2}" type="pres">
      <dgm:prSet presAssocID="{B070F21A-FC55-4E42-B1FB-68A5F663FDBE}" presName="Name0" presStyleCnt="0">
        <dgm:presLayoutVars>
          <dgm:dir/>
          <dgm:animLvl val="lvl"/>
          <dgm:resizeHandles val="exact"/>
        </dgm:presLayoutVars>
      </dgm:prSet>
      <dgm:spPr/>
    </dgm:pt>
    <dgm:pt modelId="{08D8DA37-88A3-4D40-8A82-8DBA7E050B4D}" type="pres">
      <dgm:prSet presAssocID="{BCF05E42-E36E-46E1-810A-985676846595}" presName="vertFlow" presStyleCnt="0"/>
      <dgm:spPr/>
    </dgm:pt>
    <dgm:pt modelId="{F6F96C75-BA5D-47CA-A19A-D888C1C170EA}" type="pres">
      <dgm:prSet presAssocID="{BCF05E42-E36E-46E1-810A-985676846595}" presName="header" presStyleLbl="node1" presStyleIdx="0" presStyleCnt="3" custScaleX="31227" custScaleY="40403"/>
      <dgm:spPr/>
    </dgm:pt>
    <dgm:pt modelId="{A1574A7D-2FB1-49A2-B263-E7A803CA09EE}" type="pres">
      <dgm:prSet presAssocID="{F35DEE64-2D86-4EBE-B1BA-3DDD3D4D2A03}" presName="parTrans" presStyleLbl="sibTrans2D1" presStyleIdx="0" presStyleCnt="3"/>
      <dgm:spPr/>
    </dgm:pt>
    <dgm:pt modelId="{964DDDEE-71C7-4A50-A6CE-3050CF21D229}" type="pres">
      <dgm:prSet presAssocID="{CC9FFCC9-CE2E-4625-BA1C-ACE035CF21CD}" presName="child" presStyleLbl="alignAccFollowNode1" presStyleIdx="0" presStyleCnt="3" custScaleX="31227" custScaleY="40403" custLinFactNeighborX="7" custLinFactNeighborY="65173">
        <dgm:presLayoutVars>
          <dgm:chMax val="0"/>
          <dgm:bulletEnabled val="1"/>
        </dgm:presLayoutVars>
      </dgm:prSet>
      <dgm:spPr/>
    </dgm:pt>
    <dgm:pt modelId="{04DD8124-7A0B-4FC5-9A12-764D87966C2E}" type="pres">
      <dgm:prSet presAssocID="{BCF05E42-E36E-46E1-810A-985676846595}" presName="hSp" presStyleCnt="0"/>
      <dgm:spPr/>
    </dgm:pt>
    <dgm:pt modelId="{107380D8-4912-4C7D-B25C-100BD1DDEF1C}" type="pres">
      <dgm:prSet presAssocID="{C6992B75-C68D-4175-84DD-6C6E32E4016C}" presName="vertFlow" presStyleCnt="0"/>
      <dgm:spPr/>
    </dgm:pt>
    <dgm:pt modelId="{B7A5CB8D-395D-4003-BB04-B931C284801F}" type="pres">
      <dgm:prSet presAssocID="{C6992B75-C68D-4175-84DD-6C6E32E4016C}" presName="header" presStyleLbl="node1" presStyleIdx="1" presStyleCnt="3" custScaleX="31227" custScaleY="40403"/>
      <dgm:spPr/>
    </dgm:pt>
    <dgm:pt modelId="{959DD389-70B3-4D8A-8B63-573AF6C4B5DC}" type="pres">
      <dgm:prSet presAssocID="{6DF5D21E-F6F8-4ED8-AED7-4F26D41BA1BD}" presName="parTrans" presStyleLbl="sibTrans2D1" presStyleIdx="1" presStyleCnt="3"/>
      <dgm:spPr/>
    </dgm:pt>
    <dgm:pt modelId="{E79394B0-13C2-4D71-971F-7C3066F7EC8B}" type="pres">
      <dgm:prSet presAssocID="{893BC4A5-0D14-4D3A-909E-7EE21F1E55D8}" presName="child" presStyleLbl="alignAccFollowNode1" presStyleIdx="1" presStyleCnt="3" custScaleX="31227" custScaleY="40403" custLinFactNeighborX="7" custLinFactNeighborY="65173">
        <dgm:presLayoutVars>
          <dgm:chMax val="0"/>
          <dgm:bulletEnabled val="1"/>
        </dgm:presLayoutVars>
      </dgm:prSet>
      <dgm:spPr/>
    </dgm:pt>
    <dgm:pt modelId="{C0492146-49F7-4F9B-89BC-D91E6D13ADB8}" type="pres">
      <dgm:prSet presAssocID="{C6992B75-C68D-4175-84DD-6C6E32E4016C}" presName="hSp" presStyleCnt="0"/>
      <dgm:spPr/>
    </dgm:pt>
    <dgm:pt modelId="{A7148BDF-0E55-42AC-97B8-595F189835C9}" type="pres">
      <dgm:prSet presAssocID="{3A95569E-B842-4793-A5E1-3E9FEE6D8B8C}" presName="vertFlow" presStyleCnt="0"/>
      <dgm:spPr/>
    </dgm:pt>
    <dgm:pt modelId="{2B80025B-B31F-4BD6-B77F-9E9A41A717E5}" type="pres">
      <dgm:prSet presAssocID="{3A95569E-B842-4793-A5E1-3E9FEE6D8B8C}" presName="header" presStyleLbl="node1" presStyleIdx="2" presStyleCnt="3" custScaleX="31227" custScaleY="40403"/>
      <dgm:spPr/>
    </dgm:pt>
    <dgm:pt modelId="{667B61CC-DDD3-4980-BC47-10BC5139AFBD}" type="pres">
      <dgm:prSet presAssocID="{92D99C79-6C3E-4A27-A7D6-2F90D67C89AF}" presName="parTrans" presStyleLbl="sibTrans2D1" presStyleIdx="2" presStyleCnt="3"/>
      <dgm:spPr/>
    </dgm:pt>
    <dgm:pt modelId="{809B4AA4-7002-45F9-9AB0-77BE62B743A8}" type="pres">
      <dgm:prSet presAssocID="{7DEB34F5-5739-4CAA-B34D-90EA4C6EE0D6}" presName="child" presStyleLbl="alignAccFollowNode1" presStyleIdx="2" presStyleCnt="3" custScaleX="31227" custScaleY="40403" custLinFactNeighborX="-228" custLinFactNeighborY="65173">
        <dgm:presLayoutVars>
          <dgm:chMax val="0"/>
          <dgm:bulletEnabled val="1"/>
        </dgm:presLayoutVars>
      </dgm:prSet>
      <dgm:spPr/>
    </dgm:pt>
  </dgm:ptLst>
  <dgm:cxnLst>
    <dgm:cxn modelId="{FB948C16-9310-432A-B830-9D9678044497}" type="presOf" srcId="{92D99C79-6C3E-4A27-A7D6-2F90D67C89AF}" destId="{667B61CC-DDD3-4980-BC47-10BC5139AFBD}" srcOrd="0" destOrd="0" presId="urn:microsoft.com/office/officeart/2005/8/layout/lProcess1"/>
    <dgm:cxn modelId="{5CB46826-AED3-46A4-92D2-83612590C526}" type="presOf" srcId="{893BC4A5-0D14-4D3A-909E-7EE21F1E55D8}" destId="{E79394B0-13C2-4D71-971F-7C3066F7EC8B}" srcOrd="0" destOrd="0" presId="urn:microsoft.com/office/officeart/2005/8/layout/lProcess1"/>
    <dgm:cxn modelId="{C0C1AA27-F4E2-405E-95B1-90ED51D7DD85}" srcId="{C6992B75-C68D-4175-84DD-6C6E32E4016C}" destId="{893BC4A5-0D14-4D3A-909E-7EE21F1E55D8}" srcOrd="0" destOrd="0" parTransId="{6DF5D21E-F6F8-4ED8-AED7-4F26D41BA1BD}" sibTransId="{D544D739-0FAA-44E3-8F60-9C5CAB3C137A}"/>
    <dgm:cxn modelId="{43CFD640-D1F1-4B84-8D83-78BBEA8D73DE}" type="presOf" srcId="{F35DEE64-2D86-4EBE-B1BA-3DDD3D4D2A03}" destId="{A1574A7D-2FB1-49A2-B263-E7A803CA09EE}" srcOrd="0" destOrd="0" presId="urn:microsoft.com/office/officeart/2005/8/layout/lProcess1"/>
    <dgm:cxn modelId="{E411A547-6046-4CD2-9C1C-D789BE3A91A7}" type="presOf" srcId="{C6992B75-C68D-4175-84DD-6C6E32E4016C}" destId="{B7A5CB8D-395D-4003-BB04-B931C284801F}" srcOrd="0" destOrd="0" presId="urn:microsoft.com/office/officeart/2005/8/layout/lProcess1"/>
    <dgm:cxn modelId="{C77DB149-8049-4BA8-8036-7B400BB30271}" srcId="{B070F21A-FC55-4E42-B1FB-68A5F663FDBE}" destId="{BCF05E42-E36E-46E1-810A-985676846595}" srcOrd="0" destOrd="0" parTransId="{B75302D3-9C06-4251-8E59-8C543435AED1}" sibTransId="{FC9CEC82-EC9D-4AE2-9938-908A38F297AC}"/>
    <dgm:cxn modelId="{D500C090-629C-4180-BB92-AA716B102B4E}" type="presOf" srcId="{7DEB34F5-5739-4CAA-B34D-90EA4C6EE0D6}" destId="{809B4AA4-7002-45F9-9AB0-77BE62B743A8}" srcOrd="0" destOrd="0" presId="urn:microsoft.com/office/officeart/2005/8/layout/lProcess1"/>
    <dgm:cxn modelId="{E8217296-DE5E-486B-9EA9-CE38377AD591}" type="presOf" srcId="{BCF05E42-E36E-46E1-810A-985676846595}" destId="{F6F96C75-BA5D-47CA-A19A-D888C1C170EA}" srcOrd="0" destOrd="0" presId="urn:microsoft.com/office/officeart/2005/8/layout/lProcess1"/>
    <dgm:cxn modelId="{DBAE81B3-1016-4892-9409-6C8ACC5F224E}" type="presOf" srcId="{6DF5D21E-F6F8-4ED8-AED7-4F26D41BA1BD}" destId="{959DD389-70B3-4D8A-8B63-573AF6C4B5DC}" srcOrd="0" destOrd="0" presId="urn:microsoft.com/office/officeart/2005/8/layout/lProcess1"/>
    <dgm:cxn modelId="{1C9C15BC-1C3F-4A82-82FE-C7F9D92D0041}" srcId="{B070F21A-FC55-4E42-B1FB-68A5F663FDBE}" destId="{C6992B75-C68D-4175-84DD-6C6E32E4016C}" srcOrd="1" destOrd="0" parTransId="{08096455-1595-4A6D-A252-7C35F476DFAC}" sibTransId="{92BB7EB5-3435-44BF-97E1-F162A06B063F}"/>
    <dgm:cxn modelId="{DAF8CCC8-E7D0-45C4-B6AD-9D69A2277763}" type="presOf" srcId="{3A95569E-B842-4793-A5E1-3E9FEE6D8B8C}" destId="{2B80025B-B31F-4BD6-B77F-9E9A41A717E5}" srcOrd="0" destOrd="0" presId="urn:microsoft.com/office/officeart/2005/8/layout/lProcess1"/>
    <dgm:cxn modelId="{6B0E75E3-3A5E-4287-92B7-22DDC704233D}" srcId="{BCF05E42-E36E-46E1-810A-985676846595}" destId="{CC9FFCC9-CE2E-4625-BA1C-ACE035CF21CD}" srcOrd="0" destOrd="0" parTransId="{F35DEE64-2D86-4EBE-B1BA-3DDD3D4D2A03}" sibTransId="{A71F65BA-CB43-479A-AA38-8FFC0AF55F0E}"/>
    <dgm:cxn modelId="{F8FDCDE6-3236-4550-A63C-5124943BEC1F}" srcId="{3A95569E-B842-4793-A5E1-3E9FEE6D8B8C}" destId="{7DEB34F5-5739-4CAA-B34D-90EA4C6EE0D6}" srcOrd="0" destOrd="0" parTransId="{92D99C79-6C3E-4A27-A7D6-2F90D67C89AF}" sibTransId="{CF2A8A1E-CF31-4F95-8813-57F8F38BAB9E}"/>
    <dgm:cxn modelId="{BBE6E5F2-3065-43AF-B6A6-A9180A2D7ACF}" type="presOf" srcId="{B070F21A-FC55-4E42-B1FB-68A5F663FDBE}" destId="{B83D3A99-A68F-4784-A137-4C05EDB672E2}" srcOrd="0" destOrd="0" presId="urn:microsoft.com/office/officeart/2005/8/layout/lProcess1"/>
    <dgm:cxn modelId="{34C6D3F5-4A44-4CA3-9677-0B8201A2858A}" srcId="{B070F21A-FC55-4E42-B1FB-68A5F663FDBE}" destId="{3A95569E-B842-4793-A5E1-3E9FEE6D8B8C}" srcOrd="2" destOrd="0" parTransId="{B0DD6A04-03D8-40DB-8644-D5D745DF28F8}" sibTransId="{22140869-6C3D-4FDC-889E-9940CAAAB088}"/>
    <dgm:cxn modelId="{93B18CFE-7A35-4351-8892-578A863363FF}" type="presOf" srcId="{CC9FFCC9-CE2E-4625-BA1C-ACE035CF21CD}" destId="{964DDDEE-71C7-4A50-A6CE-3050CF21D229}" srcOrd="0" destOrd="0" presId="urn:microsoft.com/office/officeart/2005/8/layout/lProcess1"/>
    <dgm:cxn modelId="{A665964B-E8A5-401A-A6BF-FE8194276235}" type="presParOf" srcId="{B83D3A99-A68F-4784-A137-4C05EDB672E2}" destId="{08D8DA37-88A3-4D40-8A82-8DBA7E050B4D}" srcOrd="0" destOrd="0" presId="urn:microsoft.com/office/officeart/2005/8/layout/lProcess1"/>
    <dgm:cxn modelId="{80C6085D-4B78-4D21-916B-F0A59A247D99}" type="presParOf" srcId="{08D8DA37-88A3-4D40-8A82-8DBA7E050B4D}" destId="{F6F96C75-BA5D-47CA-A19A-D888C1C170EA}" srcOrd="0" destOrd="0" presId="urn:microsoft.com/office/officeart/2005/8/layout/lProcess1"/>
    <dgm:cxn modelId="{76960065-114E-4090-844F-8006DDC9E9D9}" type="presParOf" srcId="{08D8DA37-88A3-4D40-8A82-8DBA7E050B4D}" destId="{A1574A7D-2FB1-49A2-B263-E7A803CA09EE}" srcOrd="1" destOrd="0" presId="urn:microsoft.com/office/officeart/2005/8/layout/lProcess1"/>
    <dgm:cxn modelId="{7DF7CEF3-C1E3-4E6C-BFF7-5E7FB087D6A3}" type="presParOf" srcId="{08D8DA37-88A3-4D40-8A82-8DBA7E050B4D}" destId="{964DDDEE-71C7-4A50-A6CE-3050CF21D229}" srcOrd="2" destOrd="0" presId="urn:microsoft.com/office/officeart/2005/8/layout/lProcess1"/>
    <dgm:cxn modelId="{6908DC16-D373-4ECB-9645-C01341925C9F}" type="presParOf" srcId="{B83D3A99-A68F-4784-A137-4C05EDB672E2}" destId="{04DD8124-7A0B-4FC5-9A12-764D87966C2E}" srcOrd="1" destOrd="0" presId="urn:microsoft.com/office/officeart/2005/8/layout/lProcess1"/>
    <dgm:cxn modelId="{D7E5071C-4EE0-4964-8AB5-FBF5740E7353}" type="presParOf" srcId="{B83D3A99-A68F-4784-A137-4C05EDB672E2}" destId="{107380D8-4912-4C7D-B25C-100BD1DDEF1C}" srcOrd="2" destOrd="0" presId="urn:microsoft.com/office/officeart/2005/8/layout/lProcess1"/>
    <dgm:cxn modelId="{5BD06E0A-149D-47E3-9CB2-DF41EB6A5C66}" type="presParOf" srcId="{107380D8-4912-4C7D-B25C-100BD1DDEF1C}" destId="{B7A5CB8D-395D-4003-BB04-B931C284801F}" srcOrd="0" destOrd="0" presId="urn:microsoft.com/office/officeart/2005/8/layout/lProcess1"/>
    <dgm:cxn modelId="{28D3288D-A235-4F1C-B567-499D2A458FDB}" type="presParOf" srcId="{107380D8-4912-4C7D-B25C-100BD1DDEF1C}" destId="{959DD389-70B3-4D8A-8B63-573AF6C4B5DC}" srcOrd="1" destOrd="0" presId="urn:microsoft.com/office/officeart/2005/8/layout/lProcess1"/>
    <dgm:cxn modelId="{02020C80-D241-4739-8BD4-ADD1B0EAE511}" type="presParOf" srcId="{107380D8-4912-4C7D-B25C-100BD1DDEF1C}" destId="{E79394B0-13C2-4D71-971F-7C3066F7EC8B}" srcOrd="2" destOrd="0" presId="urn:microsoft.com/office/officeart/2005/8/layout/lProcess1"/>
    <dgm:cxn modelId="{7B51A846-0E17-4AD6-9212-617CF4CDA8B2}" type="presParOf" srcId="{B83D3A99-A68F-4784-A137-4C05EDB672E2}" destId="{C0492146-49F7-4F9B-89BC-D91E6D13ADB8}" srcOrd="3" destOrd="0" presId="urn:microsoft.com/office/officeart/2005/8/layout/lProcess1"/>
    <dgm:cxn modelId="{A56B6765-E302-41B2-86F5-BACAE19199C8}" type="presParOf" srcId="{B83D3A99-A68F-4784-A137-4C05EDB672E2}" destId="{A7148BDF-0E55-42AC-97B8-595F189835C9}" srcOrd="4" destOrd="0" presId="urn:microsoft.com/office/officeart/2005/8/layout/lProcess1"/>
    <dgm:cxn modelId="{C26BA0E1-DF3B-4B54-B28F-2825D5E1D425}" type="presParOf" srcId="{A7148BDF-0E55-42AC-97B8-595F189835C9}" destId="{2B80025B-B31F-4BD6-B77F-9E9A41A717E5}" srcOrd="0" destOrd="0" presId="urn:microsoft.com/office/officeart/2005/8/layout/lProcess1"/>
    <dgm:cxn modelId="{8CB550F9-7374-4CEE-8B04-D84E2AAF2FD1}" type="presParOf" srcId="{A7148BDF-0E55-42AC-97B8-595F189835C9}" destId="{667B61CC-DDD3-4980-BC47-10BC5139AFBD}" srcOrd="1" destOrd="0" presId="urn:microsoft.com/office/officeart/2005/8/layout/lProcess1"/>
    <dgm:cxn modelId="{D6282C8C-0634-4B30-84F5-1207CAD69A8F}" type="presParOf" srcId="{A7148BDF-0E55-42AC-97B8-595F189835C9}" destId="{809B4AA4-7002-45F9-9AB0-77BE62B743A8}"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96C75-BA5D-47CA-A19A-D888C1C170EA}">
      <dsp:nvSpPr>
        <dsp:cNvPr id="0" name=""/>
        <dsp:cNvSpPr/>
      </dsp:nvSpPr>
      <dsp:spPr>
        <a:xfrm>
          <a:off x="533" y="699844"/>
          <a:ext cx="1663141" cy="53796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Is the Asset Class Efficient?</a:t>
          </a:r>
        </a:p>
      </dsp:txBody>
      <dsp:txXfrm>
        <a:off x="16289" y="715600"/>
        <a:ext cx="1631629" cy="506451"/>
      </dsp:txXfrm>
    </dsp:sp>
    <dsp:sp modelId="{A1574A7D-2FB1-49A2-B263-E7A803CA09EE}">
      <dsp:nvSpPr>
        <dsp:cNvPr id="0" name=""/>
        <dsp:cNvSpPr/>
      </dsp:nvSpPr>
      <dsp:spPr>
        <a:xfrm rot="5399020">
          <a:off x="639854" y="1506173"/>
          <a:ext cx="384871" cy="2330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4DDDEE-71C7-4A50-A6CE-3050CF21D229}">
      <dsp:nvSpPr>
        <dsp:cNvPr id="0" name=""/>
        <dsp:cNvSpPr/>
      </dsp:nvSpPr>
      <dsp:spPr>
        <a:xfrm>
          <a:off x="906" y="2007550"/>
          <a:ext cx="1663141" cy="5379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Internal Passive Management</a:t>
          </a:r>
        </a:p>
      </dsp:txBody>
      <dsp:txXfrm>
        <a:off x="16662" y="2023306"/>
        <a:ext cx="1631629" cy="506451"/>
      </dsp:txXfrm>
    </dsp:sp>
    <dsp:sp modelId="{B7A5CB8D-395D-4003-BB04-B931C284801F}">
      <dsp:nvSpPr>
        <dsp:cNvPr id="0" name=""/>
        <dsp:cNvSpPr/>
      </dsp:nvSpPr>
      <dsp:spPr>
        <a:xfrm>
          <a:off x="2409310" y="699844"/>
          <a:ext cx="1663141" cy="53796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Internal Staff       has Skill?</a:t>
          </a:r>
        </a:p>
      </dsp:txBody>
      <dsp:txXfrm>
        <a:off x="2425066" y="715600"/>
        <a:ext cx="1631629" cy="506451"/>
      </dsp:txXfrm>
    </dsp:sp>
    <dsp:sp modelId="{959DD389-70B3-4D8A-8B63-573AF6C4B5DC}">
      <dsp:nvSpPr>
        <dsp:cNvPr id="0" name=""/>
        <dsp:cNvSpPr/>
      </dsp:nvSpPr>
      <dsp:spPr>
        <a:xfrm rot="5399020">
          <a:off x="3048632" y="1506173"/>
          <a:ext cx="384871" cy="2330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9394B0-13C2-4D71-971F-7C3066F7EC8B}">
      <dsp:nvSpPr>
        <dsp:cNvPr id="0" name=""/>
        <dsp:cNvSpPr/>
      </dsp:nvSpPr>
      <dsp:spPr>
        <a:xfrm>
          <a:off x="2409683" y="2007550"/>
          <a:ext cx="1663141" cy="5379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Internal Active Management</a:t>
          </a:r>
        </a:p>
      </dsp:txBody>
      <dsp:txXfrm>
        <a:off x="2425439" y="2023306"/>
        <a:ext cx="1631629" cy="506451"/>
      </dsp:txXfrm>
    </dsp:sp>
    <dsp:sp modelId="{2B80025B-B31F-4BD6-B77F-9E9A41A717E5}">
      <dsp:nvSpPr>
        <dsp:cNvPr id="0" name=""/>
        <dsp:cNvSpPr/>
      </dsp:nvSpPr>
      <dsp:spPr>
        <a:xfrm>
          <a:off x="4818088" y="699844"/>
          <a:ext cx="1663141" cy="53796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External Manager has Skill?</a:t>
          </a:r>
        </a:p>
      </dsp:txBody>
      <dsp:txXfrm>
        <a:off x="4833844" y="715600"/>
        <a:ext cx="1631629" cy="506451"/>
      </dsp:txXfrm>
    </dsp:sp>
    <dsp:sp modelId="{667B61CC-DDD3-4980-BC47-10BC5139AFBD}">
      <dsp:nvSpPr>
        <dsp:cNvPr id="0" name=""/>
        <dsp:cNvSpPr/>
      </dsp:nvSpPr>
      <dsp:spPr>
        <a:xfrm rot="5431922">
          <a:off x="5451142" y="1506173"/>
          <a:ext cx="384888" cy="23301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9B4AA4-7002-45F9-9AB0-77BE62B743A8}">
      <dsp:nvSpPr>
        <dsp:cNvPr id="0" name=""/>
        <dsp:cNvSpPr/>
      </dsp:nvSpPr>
      <dsp:spPr>
        <a:xfrm>
          <a:off x="4805944" y="2007550"/>
          <a:ext cx="1663141" cy="5379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1">
                  <a:lumMod val="75000"/>
                </a:schemeClr>
              </a:solidFill>
            </a:rPr>
            <a:t>External Active Management</a:t>
          </a:r>
        </a:p>
      </dsp:txBody>
      <dsp:txXfrm>
        <a:off x="4821700" y="2023306"/>
        <a:ext cx="1631629" cy="50645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0" y="2774455"/>
            <a:ext cx="9144000" cy="1463040"/>
          </a:xfrm>
          <a:prstGeom prst="rect">
            <a:avLst/>
          </a:prstGeom>
          <a:solidFill>
            <a:schemeClr val="accent1">
              <a:lumMod val="75000"/>
            </a:schemeClr>
          </a:solidFill>
        </p:spPr>
        <p:txBody>
          <a:bodyPr/>
          <a:lstStyle>
            <a:lvl1pPr algn="ctr">
              <a:defRPr/>
            </a:lvl1pPr>
          </a:lstStyle>
          <a:p>
            <a:br>
              <a:rPr lang="en-US" dirty="0"/>
            </a:br>
            <a:r>
              <a:rPr lang="en-US" dirty="0"/>
              <a:t>Click to edit Master title style</a:t>
            </a:r>
          </a:p>
        </p:txBody>
      </p:sp>
      <p:sp>
        <p:nvSpPr>
          <p:cNvPr id="6" name="Text Placeholder 11"/>
          <p:cNvSpPr>
            <a:spLocks noGrp="1"/>
          </p:cNvSpPr>
          <p:nvPr>
            <p:ph type="body" sz="quarter" idx="11" hasCustomPrompt="1"/>
          </p:nvPr>
        </p:nvSpPr>
        <p:spPr>
          <a:xfrm>
            <a:off x="2743200" y="5843547"/>
            <a:ext cx="3657600" cy="304800"/>
          </a:xfrm>
          <a:prstGeom prst="rect">
            <a:avLst/>
          </a:prstGeom>
        </p:spPr>
        <p:txBody>
          <a:bodyPr/>
          <a:lstStyle>
            <a:lvl1pPr algn="ctr">
              <a:buNone/>
              <a:defRPr sz="1200" b="1"/>
            </a:lvl1pPr>
          </a:lstStyle>
          <a:p>
            <a:pPr lvl="0"/>
            <a:r>
              <a:rPr lang="en-US" dirty="0"/>
              <a:t>Enter Date Here</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05110" y="451250"/>
            <a:ext cx="1533781"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1"/>
          <p:cNvSpPr>
            <a:spLocks noGrp="1"/>
          </p:cNvSpPr>
          <p:nvPr>
            <p:ph type="body" sz="quarter" idx="12" hasCustomPrompt="1"/>
          </p:nvPr>
        </p:nvSpPr>
        <p:spPr>
          <a:xfrm>
            <a:off x="2743200" y="5169043"/>
            <a:ext cx="3657600" cy="548640"/>
          </a:xfrm>
          <a:prstGeom prst="rect">
            <a:avLst/>
          </a:prstGeom>
        </p:spPr>
        <p:txBody>
          <a:bodyPr>
            <a:normAutofit/>
          </a:bodyPr>
          <a:lstStyle>
            <a:lvl1pPr algn="ctr">
              <a:buNone/>
              <a:defRPr sz="1400" b="1" baseline="0"/>
            </a:lvl1pPr>
          </a:lstStyle>
          <a:p>
            <a:pPr lvl="0"/>
            <a:r>
              <a:rPr lang="en-US" dirty="0"/>
              <a:t>Enter Name,</a:t>
            </a:r>
          </a:p>
          <a:p>
            <a:pPr lvl="0"/>
            <a:r>
              <a:rPr lang="en-US" dirty="0"/>
              <a:t> Title of Person </a:t>
            </a:r>
          </a:p>
        </p:txBody>
      </p:sp>
      <p:sp>
        <p:nvSpPr>
          <p:cNvPr id="14" name="Rectangle 13"/>
          <p:cNvSpPr/>
          <p:nvPr userDrawn="1"/>
        </p:nvSpPr>
        <p:spPr>
          <a:xfrm>
            <a:off x="2286000" y="2126988"/>
            <a:ext cx="4572000" cy="369332"/>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itchFamily="34" charset="0"/>
                <a:cs typeface="Arial" pitchFamily="34" charset="0"/>
              </a:rPr>
              <a:t>COMMONWEALTH OF PENNSYLVANIA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900" b="1" i="0" u="none" strike="noStrike" cap="none" normalizeH="0" baseline="0" dirty="0">
                <a:ln>
                  <a:noFill/>
                </a:ln>
                <a:solidFill>
                  <a:schemeClr val="tx1"/>
                </a:solidFill>
                <a:effectLst/>
                <a:latin typeface="Arial" pitchFamily="34" charset="0"/>
                <a:cs typeface="Arial" pitchFamily="34" charset="0"/>
              </a:rPr>
              <a:t>PUBLIC SCHOOL EMPLOYEES’ RETIREMENT SYSTEM</a:t>
            </a:r>
          </a:p>
        </p:txBody>
      </p:sp>
    </p:spTree>
    <p:extLst>
      <p:ext uri="{BB962C8B-B14F-4D97-AF65-F5344CB8AC3E}">
        <p14:creationId xmlns:p14="http://schemas.microsoft.com/office/powerpoint/2010/main" val="357703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3 - 2)">
    <p:spTree>
      <p:nvGrpSpPr>
        <p:cNvPr id="1" name=""/>
        <p:cNvGrpSpPr/>
        <p:nvPr/>
      </p:nvGrpSpPr>
      <p:grpSpPr>
        <a:xfrm>
          <a:off x="0" y="0"/>
          <a:ext cx="0" cy="0"/>
          <a:chOff x="0" y="0"/>
          <a:chExt cx="0" cy="0"/>
        </a:xfrm>
      </p:grpSpPr>
      <p:sp>
        <p:nvSpPr>
          <p:cNvPr id="13" name="Rectangle 12"/>
          <p:cNvSpPr/>
          <p:nvPr userDrawn="1"/>
        </p:nvSpPr>
        <p:spPr bwMode="auto">
          <a:xfrm>
            <a:off x="640080" y="16428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3425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3 - 3)">
    <p:spTree>
      <p:nvGrpSpPr>
        <p:cNvPr id="1" name=""/>
        <p:cNvGrpSpPr/>
        <p:nvPr/>
      </p:nvGrpSpPr>
      <p:grpSpPr>
        <a:xfrm>
          <a:off x="0" y="0"/>
          <a:ext cx="0" cy="0"/>
          <a:chOff x="0" y="0"/>
          <a:chExt cx="0" cy="0"/>
        </a:xfrm>
      </p:grpSpPr>
      <p:sp>
        <p:nvSpPr>
          <p:cNvPr id="13" name="Rectangle 12"/>
          <p:cNvSpPr/>
          <p:nvPr userDrawn="1"/>
        </p:nvSpPr>
        <p:spPr bwMode="auto">
          <a:xfrm>
            <a:off x="640080" y="21336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7339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4 - 1)">
    <p:spTree>
      <p:nvGrpSpPr>
        <p:cNvPr id="1" name=""/>
        <p:cNvGrpSpPr/>
        <p:nvPr/>
      </p:nvGrpSpPr>
      <p:grpSpPr>
        <a:xfrm>
          <a:off x="0" y="0"/>
          <a:ext cx="0" cy="0"/>
          <a:chOff x="0" y="0"/>
          <a:chExt cx="0" cy="0"/>
        </a:xfrm>
      </p:grpSpPr>
      <p:sp>
        <p:nvSpPr>
          <p:cNvPr id="13" name="Rectangle 12"/>
          <p:cNvSpPr/>
          <p:nvPr userDrawn="1"/>
        </p:nvSpPr>
        <p:spPr bwMode="auto">
          <a:xfrm>
            <a:off x="640080" y="11430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0674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4 - 2)">
    <p:spTree>
      <p:nvGrpSpPr>
        <p:cNvPr id="1" name=""/>
        <p:cNvGrpSpPr/>
        <p:nvPr/>
      </p:nvGrpSpPr>
      <p:grpSpPr>
        <a:xfrm>
          <a:off x="0" y="0"/>
          <a:ext cx="0" cy="0"/>
          <a:chOff x="0" y="0"/>
          <a:chExt cx="0" cy="0"/>
        </a:xfrm>
      </p:grpSpPr>
      <p:sp>
        <p:nvSpPr>
          <p:cNvPr id="13" name="Rectangle 12"/>
          <p:cNvSpPr/>
          <p:nvPr userDrawn="1"/>
        </p:nvSpPr>
        <p:spPr bwMode="auto">
          <a:xfrm>
            <a:off x="640080" y="16428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81786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4 - 3)">
    <p:spTree>
      <p:nvGrpSpPr>
        <p:cNvPr id="1" name=""/>
        <p:cNvGrpSpPr/>
        <p:nvPr/>
      </p:nvGrpSpPr>
      <p:grpSpPr>
        <a:xfrm>
          <a:off x="0" y="0"/>
          <a:ext cx="0" cy="0"/>
          <a:chOff x="0" y="0"/>
          <a:chExt cx="0" cy="0"/>
        </a:xfrm>
      </p:grpSpPr>
      <p:sp>
        <p:nvSpPr>
          <p:cNvPr id="13" name="Rectangle 12"/>
          <p:cNvSpPr/>
          <p:nvPr userDrawn="1"/>
        </p:nvSpPr>
        <p:spPr bwMode="auto">
          <a:xfrm>
            <a:off x="640080" y="21336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7209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of Contents (4 - 4)">
    <p:spTree>
      <p:nvGrpSpPr>
        <p:cNvPr id="1" name=""/>
        <p:cNvGrpSpPr/>
        <p:nvPr/>
      </p:nvGrpSpPr>
      <p:grpSpPr>
        <a:xfrm>
          <a:off x="0" y="0"/>
          <a:ext cx="0" cy="0"/>
          <a:chOff x="0" y="0"/>
          <a:chExt cx="0" cy="0"/>
        </a:xfrm>
      </p:grpSpPr>
      <p:sp>
        <p:nvSpPr>
          <p:cNvPr id="13" name="Rectangle 12"/>
          <p:cNvSpPr/>
          <p:nvPr userDrawn="1"/>
        </p:nvSpPr>
        <p:spPr bwMode="auto">
          <a:xfrm>
            <a:off x="640080" y="26334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1496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5 - 1)">
    <p:spTree>
      <p:nvGrpSpPr>
        <p:cNvPr id="1" name=""/>
        <p:cNvGrpSpPr/>
        <p:nvPr/>
      </p:nvGrpSpPr>
      <p:grpSpPr>
        <a:xfrm>
          <a:off x="0" y="0"/>
          <a:ext cx="0" cy="0"/>
          <a:chOff x="0" y="0"/>
          <a:chExt cx="0" cy="0"/>
        </a:xfrm>
      </p:grpSpPr>
      <p:sp>
        <p:nvSpPr>
          <p:cNvPr id="13" name="Rectangle 12"/>
          <p:cNvSpPr/>
          <p:nvPr userDrawn="1"/>
        </p:nvSpPr>
        <p:spPr bwMode="auto">
          <a:xfrm>
            <a:off x="640080" y="11430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6" name="Straight Connector 15"/>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7" name="Rectangle 16"/>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8" name="Rectangle 17"/>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864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5 - 2)">
    <p:spTree>
      <p:nvGrpSpPr>
        <p:cNvPr id="1" name=""/>
        <p:cNvGrpSpPr/>
        <p:nvPr/>
      </p:nvGrpSpPr>
      <p:grpSpPr>
        <a:xfrm>
          <a:off x="0" y="0"/>
          <a:ext cx="0" cy="0"/>
          <a:chOff x="0" y="0"/>
          <a:chExt cx="0" cy="0"/>
        </a:xfrm>
      </p:grpSpPr>
      <p:sp>
        <p:nvSpPr>
          <p:cNvPr id="13" name="Rectangle 12"/>
          <p:cNvSpPr/>
          <p:nvPr userDrawn="1"/>
        </p:nvSpPr>
        <p:spPr bwMode="auto">
          <a:xfrm>
            <a:off x="640080" y="16428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6" name="Straight Connector 15"/>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7" name="Rectangle 16"/>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8" name="Rectangle 17"/>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25618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5 - 3)">
    <p:spTree>
      <p:nvGrpSpPr>
        <p:cNvPr id="1" name=""/>
        <p:cNvGrpSpPr/>
        <p:nvPr/>
      </p:nvGrpSpPr>
      <p:grpSpPr>
        <a:xfrm>
          <a:off x="0" y="0"/>
          <a:ext cx="0" cy="0"/>
          <a:chOff x="0" y="0"/>
          <a:chExt cx="0" cy="0"/>
        </a:xfrm>
      </p:grpSpPr>
      <p:sp>
        <p:nvSpPr>
          <p:cNvPr id="13" name="Rectangle 12"/>
          <p:cNvSpPr/>
          <p:nvPr userDrawn="1"/>
        </p:nvSpPr>
        <p:spPr bwMode="auto">
          <a:xfrm>
            <a:off x="640080" y="21336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6" name="Straight Connector 15"/>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7" name="Rectangle 16"/>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8" name="Rectangle 17"/>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06040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s (5 - 4)">
    <p:spTree>
      <p:nvGrpSpPr>
        <p:cNvPr id="1" name=""/>
        <p:cNvGrpSpPr/>
        <p:nvPr/>
      </p:nvGrpSpPr>
      <p:grpSpPr>
        <a:xfrm>
          <a:off x="0" y="0"/>
          <a:ext cx="0" cy="0"/>
          <a:chOff x="0" y="0"/>
          <a:chExt cx="0" cy="0"/>
        </a:xfrm>
      </p:grpSpPr>
      <p:sp>
        <p:nvSpPr>
          <p:cNvPr id="13" name="Rectangle 12"/>
          <p:cNvSpPr/>
          <p:nvPr userDrawn="1"/>
        </p:nvSpPr>
        <p:spPr bwMode="auto">
          <a:xfrm>
            <a:off x="640080" y="26334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5"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6" name="Straight Connector 15"/>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7" name="Rectangle 16"/>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8" name="Rectangle 17"/>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0168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sp>
        <p:nvSpPr>
          <p:cNvPr id="5" name="Content Placeholder 2"/>
          <p:cNvSpPr>
            <a:spLocks noGrp="1"/>
          </p:cNvSpPr>
          <p:nvPr>
            <p:ph idx="1"/>
          </p:nvPr>
        </p:nvSpPr>
        <p:spPr>
          <a:xfrm>
            <a:off x="736134" y="1020485"/>
            <a:ext cx="7955280" cy="5212080"/>
          </a:xfrm>
          <a:prstGeom prst="rect">
            <a:avLst/>
          </a:prstGeom>
        </p:spPr>
        <p:txBody>
          <a:bodyPr/>
          <a:lstStyle>
            <a:lvl1pPr marL="227013" indent="-227013">
              <a:buClr>
                <a:schemeClr val="accent1">
                  <a:lumMod val="75000"/>
                </a:schemeClr>
              </a:buClr>
              <a:buFont typeface="Wingdings" panose="05000000000000000000" pitchFamily="2" charset="2"/>
              <a:buChar char="§"/>
              <a:defRPr sz="2400">
                <a:latin typeface="+mj-lt"/>
              </a:defRPr>
            </a:lvl1pPr>
            <a:lvl2pPr marL="687388" indent="-230188">
              <a:buClr>
                <a:schemeClr val="accent1">
                  <a:lumMod val="75000"/>
                </a:schemeClr>
              </a:buClr>
              <a:buFont typeface="Wingdings" panose="05000000000000000000" pitchFamily="2" charset="2"/>
              <a:buChar char="§"/>
              <a:defRPr sz="1800">
                <a:latin typeface="+mj-lt"/>
              </a:defRPr>
            </a:lvl2pPr>
            <a:lvl3pPr marL="1031875" indent="-117475">
              <a:buClr>
                <a:schemeClr val="accent1">
                  <a:lumMod val="75000"/>
                </a:schemeClr>
              </a:buClr>
              <a:buFont typeface="Wingdings" panose="05000000000000000000" pitchFamily="2" charset="2"/>
              <a:buChar char="§"/>
              <a:defRPr sz="14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 name="Rectangle 1"/>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Rectangle 10"/>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59605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s (5 - 5)">
    <p:spTree>
      <p:nvGrpSpPr>
        <p:cNvPr id="1" name=""/>
        <p:cNvGrpSpPr/>
        <p:nvPr/>
      </p:nvGrpSpPr>
      <p:grpSpPr>
        <a:xfrm>
          <a:off x="0" y="0"/>
          <a:ext cx="0" cy="0"/>
          <a:chOff x="0" y="0"/>
          <a:chExt cx="0" cy="0"/>
        </a:xfrm>
      </p:grpSpPr>
      <p:sp>
        <p:nvSpPr>
          <p:cNvPr id="13" name="Rectangle 12"/>
          <p:cNvSpPr/>
          <p:nvPr userDrawn="1"/>
        </p:nvSpPr>
        <p:spPr bwMode="auto">
          <a:xfrm>
            <a:off x="640080" y="31242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6" name="Straight Connector 15"/>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7" name="Rectangle 16"/>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8" name="Rectangle 17"/>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91891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 (6-1)">
    <p:spTree>
      <p:nvGrpSpPr>
        <p:cNvPr id="1" name=""/>
        <p:cNvGrpSpPr/>
        <p:nvPr/>
      </p:nvGrpSpPr>
      <p:grpSpPr>
        <a:xfrm>
          <a:off x="0" y="0"/>
          <a:ext cx="0" cy="0"/>
          <a:chOff x="0" y="0"/>
          <a:chExt cx="0" cy="0"/>
        </a:xfrm>
      </p:grpSpPr>
      <p:sp>
        <p:nvSpPr>
          <p:cNvPr id="13" name="Rectangle 12"/>
          <p:cNvSpPr/>
          <p:nvPr userDrawn="1"/>
        </p:nvSpPr>
        <p:spPr bwMode="auto">
          <a:xfrm>
            <a:off x="640080" y="11430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7" name="Straight Connector 16"/>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8" name="Rectangle 17"/>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9" name="Rectangle 18"/>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56785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of Contents (6-2)">
    <p:spTree>
      <p:nvGrpSpPr>
        <p:cNvPr id="1" name=""/>
        <p:cNvGrpSpPr/>
        <p:nvPr/>
      </p:nvGrpSpPr>
      <p:grpSpPr>
        <a:xfrm>
          <a:off x="0" y="0"/>
          <a:ext cx="0" cy="0"/>
          <a:chOff x="0" y="0"/>
          <a:chExt cx="0" cy="0"/>
        </a:xfrm>
      </p:grpSpPr>
      <p:sp>
        <p:nvSpPr>
          <p:cNvPr id="13" name="Rectangle 12"/>
          <p:cNvSpPr/>
          <p:nvPr userDrawn="1"/>
        </p:nvSpPr>
        <p:spPr bwMode="auto">
          <a:xfrm>
            <a:off x="640080" y="16428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7" name="Straight Connector 16"/>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8" name="Rectangle 17"/>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9" name="Rectangle 18"/>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24282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of Contents (6-3)">
    <p:spTree>
      <p:nvGrpSpPr>
        <p:cNvPr id="1" name=""/>
        <p:cNvGrpSpPr/>
        <p:nvPr/>
      </p:nvGrpSpPr>
      <p:grpSpPr>
        <a:xfrm>
          <a:off x="0" y="0"/>
          <a:ext cx="0" cy="0"/>
          <a:chOff x="0" y="0"/>
          <a:chExt cx="0" cy="0"/>
        </a:xfrm>
      </p:grpSpPr>
      <p:sp>
        <p:nvSpPr>
          <p:cNvPr id="13" name="Rectangle 12"/>
          <p:cNvSpPr/>
          <p:nvPr userDrawn="1"/>
        </p:nvSpPr>
        <p:spPr bwMode="auto">
          <a:xfrm>
            <a:off x="640080" y="21336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7" name="Straight Connector 16"/>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8" name="Rectangle 17"/>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9" name="Rectangle 18"/>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51592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6-4)">
    <p:spTree>
      <p:nvGrpSpPr>
        <p:cNvPr id="1" name=""/>
        <p:cNvGrpSpPr/>
        <p:nvPr/>
      </p:nvGrpSpPr>
      <p:grpSpPr>
        <a:xfrm>
          <a:off x="0" y="0"/>
          <a:ext cx="0" cy="0"/>
          <a:chOff x="0" y="0"/>
          <a:chExt cx="0" cy="0"/>
        </a:xfrm>
      </p:grpSpPr>
      <p:sp>
        <p:nvSpPr>
          <p:cNvPr id="13" name="Rectangle 12"/>
          <p:cNvSpPr/>
          <p:nvPr userDrawn="1"/>
        </p:nvSpPr>
        <p:spPr bwMode="auto">
          <a:xfrm>
            <a:off x="640080" y="26334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7" name="Straight Connector 16"/>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8" name="Rectangle 17"/>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9" name="Rectangle 18"/>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79778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 (6-5)">
    <p:spTree>
      <p:nvGrpSpPr>
        <p:cNvPr id="1" name=""/>
        <p:cNvGrpSpPr/>
        <p:nvPr/>
      </p:nvGrpSpPr>
      <p:grpSpPr>
        <a:xfrm>
          <a:off x="0" y="0"/>
          <a:ext cx="0" cy="0"/>
          <a:chOff x="0" y="0"/>
          <a:chExt cx="0" cy="0"/>
        </a:xfrm>
      </p:grpSpPr>
      <p:sp>
        <p:nvSpPr>
          <p:cNvPr id="13" name="Rectangle 12"/>
          <p:cNvSpPr/>
          <p:nvPr userDrawn="1"/>
        </p:nvSpPr>
        <p:spPr bwMode="auto">
          <a:xfrm>
            <a:off x="640080" y="31242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7" name="Straight Connector 16"/>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8" name="Rectangle 17"/>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9" name="Rectangle 18"/>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96288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of Contents (6-6)">
    <p:spTree>
      <p:nvGrpSpPr>
        <p:cNvPr id="1" name=""/>
        <p:cNvGrpSpPr/>
        <p:nvPr/>
      </p:nvGrpSpPr>
      <p:grpSpPr>
        <a:xfrm>
          <a:off x="0" y="0"/>
          <a:ext cx="0" cy="0"/>
          <a:chOff x="0" y="0"/>
          <a:chExt cx="0" cy="0"/>
        </a:xfrm>
      </p:grpSpPr>
      <p:sp>
        <p:nvSpPr>
          <p:cNvPr id="13" name="Rectangle 12"/>
          <p:cNvSpPr/>
          <p:nvPr userDrawn="1"/>
        </p:nvSpPr>
        <p:spPr bwMode="auto">
          <a:xfrm>
            <a:off x="640080" y="36240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6"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7" name="Straight Connector 16"/>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8" name="Rectangle 17"/>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9" name="Rectangle 18"/>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74176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7-1)">
    <p:spTree>
      <p:nvGrpSpPr>
        <p:cNvPr id="1" name=""/>
        <p:cNvGrpSpPr/>
        <p:nvPr/>
      </p:nvGrpSpPr>
      <p:grpSpPr>
        <a:xfrm>
          <a:off x="0" y="0"/>
          <a:ext cx="0" cy="0"/>
          <a:chOff x="0" y="0"/>
          <a:chExt cx="0" cy="0"/>
        </a:xfrm>
      </p:grpSpPr>
      <p:sp>
        <p:nvSpPr>
          <p:cNvPr id="13" name="Rectangle 12"/>
          <p:cNvSpPr/>
          <p:nvPr userDrawn="1"/>
        </p:nvSpPr>
        <p:spPr bwMode="auto">
          <a:xfrm>
            <a:off x="640080" y="11430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8768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7-2)">
    <p:spTree>
      <p:nvGrpSpPr>
        <p:cNvPr id="1" name=""/>
        <p:cNvGrpSpPr/>
        <p:nvPr/>
      </p:nvGrpSpPr>
      <p:grpSpPr>
        <a:xfrm>
          <a:off x="0" y="0"/>
          <a:ext cx="0" cy="0"/>
          <a:chOff x="0" y="0"/>
          <a:chExt cx="0" cy="0"/>
        </a:xfrm>
      </p:grpSpPr>
      <p:sp>
        <p:nvSpPr>
          <p:cNvPr id="13" name="Rectangle 12"/>
          <p:cNvSpPr/>
          <p:nvPr userDrawn="1"/>
        </p:nvSpPr>
        <p:spPr bwMode="auto">
          <a:xfrm>
            <a:off x="640080" y="16428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31280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7-3)">
    <p:spTree>
      <p:nvGrpSpPr>
        <p:cNvPr id="1" name=""/>
        <p:cNvGrpSpPr/>
        <p:nvPr/>
      </p:nvGrpSpPr>
      <p:grpSpPr>
        <a:xfrm>
          <a:off x="0" y="0"/>
          <a:ext cx="0" cy="0"/>
          <a:chOff x="0" y="0"/>
          <a:chExt cx="0" cy="0"/>
        </a:xfrm>
      </p:grpSpPr>
      <p:sp>
        <p:nvSpPr>
          <p:cNvPr id="13" name="Rectangle 12"/>
          <p:cNvSpPr/>
          <p:nvPr userDrawn="1"/>
        </p:nvSpPr>
        <p:spPr bwMode="auto">
          <a:xfrm>
            <a:off x="640080" y="21336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7941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r>
              <a:rPr lang="en-US"/>
              <a:t>Click to edit Master title style</a:t>
            </a:r>
            <a:endParaRPr lang="en-US"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15"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6" name="Straight Connector 15"/>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7" name="Rectangle 16"/>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8" name="Rectangle 17"/>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86707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7-4)">
    <p:spTree>
      <p:nvGrpSpPr>
        <p:cNvPr id="1" name=""/>
        <p:cNvGrpSpPr/>
        <p:nvPr/>
      </p:nvGrpSpPr>
      <p:grpSpPr>
        <a:xfrm>
          <a:off x="0" y="0"/>
          <a:ext cx="0" cy="0"/>
          <a:chOff x="0" y="0"/>
          <a:chExt cx="0" cy="0"/>
        </a:xfrm>
      </p:grpSpPr>
      <p:sp>
        <p:nvSpPr>
          <p:cNvPr id="13" name="Rectangle 12"/>
          <p:cNvSpPr/>
          <p:nvPr userDrawn="1"/>
        </p:nvSpPr>
        <p:spPr bwMode="auto">
          <a:xfrm>
            <a:off x="640080" y="26334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02146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of Contents (7-5)">
    <p:spTree>
      <p:nvGrpSpPr>
        <p:cNvPr id="1" name=""/>
        <p:cNvGrpSpPr/>
        <p:nvPr/>
      </p:nvGrpSpPr>
      <p:grpSpPr>
        <a:xfrm>
          <a:off x="0" y="0"/>
          <a:ext cx="0" cy="0"/>
          <a:chOff x="0" y="0"/>
          <a:chExt cx="0" cy="0"/>
        </a:xfrm>
      </p:grpSpPr>
      <p:sp>
        <p:nvSpPr>
          <p:cNvPr id="13" name="Rectangle 12"/>
          <p:cNvSpPr/>
          <p:nvPr userDrawn="1"/>
        </p:nvSpPr>
        <p:spPr bwMode="auto">
          <a:xfrm>
            <a:off x="640080" y="31242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04093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f Contents (7-6)">
    <p:spTree>
      <p:nvGrpSpPr>
        <p:cNvPr id="1" name=""/>
        <p:cNvGrpSpPr/>
        <p:nvPr/>
      </p:nvGrpSpPr>
      <p:grpSpPr>
        <a:xfrm>
          <a:off x="0" y="0"/>
          <a:ext cx="0" cy="0"/>
          <a:chOff x="0" y="0"/>
          <a:chExt cx="0" cy="0"/>
        </a:xfrm>
      </p:grpSpPr>
      <p:sp>
        <p:nvSpPr>
          <p:cNvPr id="13" name="Rectangle 12"/>
          <p:cNvSpPr/>
          <p:nvPr userDrawn="1"/>
        </p:nvSpPr>
        <p:spPr bwMode="auto">
          <a:xfrm>
            <a:off x="640080" y="36240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87087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f Contents (7-7)">
    <p:spTree>
      <p:nvGrpSpPr>
        <p:cNvPr id="1" name=""/>
        <p:cNvGrpSpPr/>
        <p:nvPr/>
      </p:nvGrpSpPr>
      <p:grpSpPr>
        <a:xfrm>
          <a:off x="0" y="0"/>
          <a:ext cx="0" cy="0"/>
          <a:chOff x="0" y="0"/>
          <a:chExt cx="0" cy="0"/>
        </a:xfrm>
      </p:grpSpPr>
      <p:sp>
        <p:nvSpPr>
          <p:cNvPr id="13" name="Rectangle 12"/>
          <p:cNvSpPr/>
          <p:nvPr userDrawn="1"/>
        </p:nvSpPr>
        <p:spPr bwMode="auto">
          <a:xfrm>
            <a:off x="640080" y="41148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7019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s (8-1)">
    <p:spTree>
      <p:nvGrpSpPr>
        <p:cNvPr id="1" name=""/>
        <p:cNvGrpSpPr/>
        <p:nvPr/>
      </p:nvGrpSpPr>
      <p:grpSpPr>
        <a:xfrm>
          <a:off x="0" y="0"/>
          <a:ext cx="0" cy="0"/>
          <a:chOff x="0" y="0"/>
          <a:chExt cx="0" cy="0"/>
        </a:xfrm>
      </p:grpSpPr>
      <p:sp>
        <p:nvSpPr>
          <p:cNvPr id="13" name="Rectangle 12"/>
          <p:cNvSpPr/>
          <p:nvPr userDrawn="1"/>
        </p:nvSpPr>
        <p:spPr bwMode="auto">
          <a:xfrm>
            <a:off x="640080" y="11430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39176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8-2)">
    <p:spTree>
      <p:nvGrpSpPr>
        <p:cNvPr id="1" name=""/>
        <p:cNvGrpSpPr/>
        <p:nvPr/>
      </p:nvGrpSpPr>
      <p:grpSpPr>
        <a:xfrm>
          <a:off x="0" y="0"/>
          <a:ext cx="0" cy="0"/>
          <a:chOff x="0" y="0"/>
          <a:chExt cx="0" cy="0"/>
        </a:xfrm>
      </p:grpSpPr>
      <p:sp>
        <p:nvSpPr>
          <p:cNvPr id="13" name="Rectangle 12"/>
          <p:cNvSpPr/>
          <p:nvPr userDrawn="1"/>
        </p:nvSpPr>
        <p:spPr bwMode="auto">
          <a:xfrm>
            <a:off x="640080" y="16428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20853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of Contents (8-3)">
    <p:spTree>
      <p:nvGrpSpPr>
        <p:cNvPr id="1" name=""/>
        <p:cNvGrpSpPr/>
        <p:nvPr/>
      </p:nvGrpSpPr>
      <p:grpSpPr>
        <a:xfrm>
          <a:off x="0" y="0"/>
          <a:ext cx="0" cy="0"/>
          <a:chOff x="0" y="0"/>
          <a:chExt cx="0" cy="0"/>
        </a:xfrm>
      </p:grpSpPr>
      <p:sp>
        <p:nvSpPr>
          <p:cNvPr id="13" name="Rectangle 12"/>
          <p:cNvSpPr/>
          <p:nvPr userDrawn="1"/>
        </p:nvSpPr>
        <p:spPr bwMode="auto">
          <a:xfrm>
            <a:off x="640080" y="21336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25883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s (8-4)">
    <p:spTree>
      <p:nvGrpSpPr>
        <p:cNvPr id="1" name=""/>
        <p:cNvGrpSpPr/>
        <p:nvPr/>
      </p:nvGrpSpPr>
      <p:grpSpPr>
        <a:xfrm>
          <a:off x="0" y="0"/>
          <a:ext cx="0" cy="0"/>
          <a:chOff x="0" y="0"/>
          <a:chExt cx="0" cy="0"/>
        </a:xfrm>
      </p:grpSpPr>
      <p:sp>
        <p:nvSpPr>
          <p:cNvPr id="13" name="Rectangle 12"/>
          <p:cNvSpPr/>
          <p:nvPr userDrawn="1"/>
        </p:nvSpPr>
        <p:spPr bwMode="auto">
          <a:xfrm>
            <a:off x="640080" y="26334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59110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of Contents (8-5)">
    <p:spTree>
      <p:nvGrpSpPr>
        <p:cNvPr id="1" name=""/>
        <p:cNvGrpSpPr/>
        <p:nvPr/>
      </p:nvGrpSpPr>
      <p:grpSpPr>
        <a:xfrm>
          <a:off x="0" y="0"/>
          <a:ext cx="0" cy="0"/>
          <a:chOff x="0" y="0"/>
          <a:chExt cx="0" cy="0"/>
        </a:xfrm>
      </p:grpSpPr>
      <p:sp>
        <p:nvSpPr>
          <p:cNvPr id="13" name="Rectangle 12"/>
          <p:cNvSpPr/>
          <p:nvPr userDrawn="1"/>
        </p:nvSpPr>
        <p:spPr bwMode="auto">
          <a:xfrm>
            <a:off x="640080" y="31242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88957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of Contents (8-6)">
    <p:spTree>
      <p:nvGrpSpPr>
        <p:cNvPr id="1" name=""/>
        <p:cNvGrpSpPr/>
        <p:nvPr/>
      </p:nvGrpSpPr>
      <p:grpSpPr>
        <a:xfrm>
          <a:off x="0" y="0"/>
          <a:ext cx="0" cy="0"/>
          <a:chOff x="0" y="0"/>
          <a:chExt cx="0" cy="0"/>
        </a:xfrm>
      </p:grpSpPr>
      <p:sp>
        <p:nvSpPr>
          <p:cNvPr id="13" name="Rectangle 12"/>
          <p:cNvSpPr/>
          <p:nvPr userDrawn="1"/>
        </p:nvSpPr>
        <p:spPr bwMode="auto">
          <a:xfrm>
            <a:off x="640080" y="36240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6609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8310" y="1355130"/>
            <a:ext cx="3749040" cy="639762"/>
          </a:xfrm>
          <a:prstGeom prst="rect">
            <a:avLst/>
          </a:prstGeom>
          <a:solidFill>
            <a:schemeClr val="accent1">
              <a:lumMod val="75000"/>
            </a:schemeClr>
          </a:solidFill>
        </p:spPr>
        <p:txBody>
          <a:bodyPr anchor="ct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8310" y="1994892"/>
            <a:ext cx="3749040" cy="3951288"/>
          </a:xfrm>
          <a:prstGeom prst="rect">
            <a:avLst/>
          </a:prstGeom>
        </p:spPr>
        <p:txBody>
          <a:bodyPr>
            <a:normAutofit/>
          </a:bodyPr>
          <a:lstStyle>
            <a:lvl1pPr marL="227013" indent="-227013">
              <a:buClr>
                <a:schemeClr val="accent1">
                  <a:lumMod val="75000"/>
                </a:schemeClr>
              </a:buClr>
              <a:buFont typeface="Wingdings" panose="05000000000000000000" pitchFamily="2" charset="2"/>
              <a:buChar char="§"/>
              <a:defRPr sz="1400"/>
            </a:lvl1pPr>
            <a:lvl2pPr marL="628650" indent="-171450">
              <a:buClr>
                <a:schemeClr val="accent1">
                  <a:lumMod val="75000"/>
                </a:schemeClr>
              </a:buClr>
              <a:buFont typeface="Wingdings" panose="05000000000000000000" pitchFamily="2" charset="2"/>
              <a:buChar char="§"/>
              <a:defRPr sz="12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778675" y="1355130"/>
            <a:ext cx="3749040" cy="639762"/>
          </a:xfrm>
          <a:prstGeom prst="rect">
            <a:avLst/>
          </a:prstGeom>
          <a:solidFill>
            <a:schemeClr val="accent1">
              <a:lumMod val="75000"/>
            </a:schemeClr>
          </a:solidFill>
        </p:spPr>
        <p:txBody>
          <a:bodyPr anchor="ct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8675" y="1994892"/>
            <a:ext cx="3749040" cy="3951288"/>
          </a:xfrm>
          <a:prstGeom prst="rect">
            <a:avLst/>
          </a:prstGeom>
        </p:spPr>
        <p:txBody>
          <a:bodyPr>
            <a:normAutofit/>
          </a:bodyPr>
          <a:lstStyle>
            <a:lvl1pPr marL="342900" indent="-342900">
              <a:defRPr lang="en-US" sz="1400" dirty="0" smtClean="0">
                <a:solidFill>
                  <a:schemeClr val="tx1"/>
                </a:solidFill>
                <a:latin typeface="+mj-lt"/>
                <a:ea typeface="+mn-ea"/>
                <a:cs typeface="+mn-cs"/>
              </a:defRPr>
            </a:lvl1pPr>
            <a:lvl2pPr marL="742950" indent="-285750">
              <a:defRPr lang="en-US" sz="1200" dirty="0" smtClean="0">
                <a:solidFill>
                  <a:schemeClr val="tx1"/>
                </a:solidFill>
                <a:latin typeface="+mj-lt"/>
              </a:defRPr>
            </a:lvl2pPr>
            <a:lvl3pPr>
              <a:defRPr sz="1400"/>
            </a:lvl3pPr>
            <a:lvl4pPr>
              <a:defRPr sz="1400"/>
            </a:lvl4pPr>
            <a:lvl5pPr>
              <a:defRPr sz="1400"/>
            </a:lvl5pPr>
            <a:lvl6pPr>
              <a:defRPr sz="1600"/>
            </a:lvl6pPr>
            <a:lvl7pPr>
              <a:defRPr sz="1600"/>
            </a:lvl7pPr>
            <a:lvl8pPr>
              <a:defRPr sz="1600"/>
            </a:lvl8pPr>
            <a:lvl9pPr>
              <a:defRPr sz="1600"/>
            </a:lvl9pPr>
          </a:lstStyle>
          <a:p>
            <a:pPr marL="227013" lvl="0" indent="-227013" algn="l" rtl="0" eaLnBrk="0" fontAlgn="base" hangingPunct="0">
              <a:spcBef>
                <a:spcPct val="20000"/>
              </a:spcBef>
              <a:spcAft>
                <a:spcPct val="0"/>
              </a:spcAft>
              <a:buClr>
                <a:schemeClr val="accent1">
                  <a:lumMod val="75000"/>
                </a:schemeClr>
              </a:buClr>
              <a:buFont typeface="Wingdings" panose="05000000000000000000" pitchFamily="2" charset="2"/>
              <a:buChar char="§"/>
            </a:pPr>
            <a:r>
              <a:rPr lang="en-US"/>
              <a:t>Click to edit Master text styles</a:t>
            </a:r>
          </a:p>
          <a:p>
            <a:pPr marL="227013" lvl="1" indent="-227013" algn="l" rtl="0" eaLnBrk="0" fontAlgn="base" hangingPunct="0">
              <a:spcBef>
                <a:spcPct val="20000"/>
              </a:spcBef>
              <a:spcAft>
                <a:spcPct val="0"/>
              </a:spcAft>
              <a:buClr>
                <a:schemeClr val="accent1">
                  <a:lumMod val="75000"/>
                </a:schemeClr>
              </a:buClr>
              <a:buFont typeface="Wingdings" panose="05000000000000000000" pitchFamily="2" charset="2"/>
              <a:buChar char="§"/>
            </a:pPr>
            <a:r>
              <a:rPr lang="en-US"/>
              <a:t>Second level</a:t>
            </a:r>
          </a:p>
        </p:txBody>
      </p:sp>
      <p:sp>
        <p:nvSpPr>
          <p:cNvPr id="13"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r>
              <a:rPr lang="en-US"/>
              <a:t>Click to edit Master title style</a:t>
            </a:r>
            <a:endParaRPr lang="en-US" dirty="0"/>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19"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0" name="Straight Connector 19"/>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1" name="Rectangle 20"/>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Rectangle 21"/>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62530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of Contents (8-7)">
    <p:spTree>
      <p:nvGrpSpPr>
        <p:cNvPr id="1" name=""/>
        <p:cNvGrpSpPr/>
        <p:nvPr/>
      </p:nvGrpSpPr>
      <p:grpSpPr>
        <a:xfrm>
          <a:off x="0" y="0"/>
          <a:ext cx="0" cy="0"/>
          <a:chOff x="0" y="0"/>
          <a:chExt cx="0" cy="0"/>
        </a:xfrm>
      </p:grpSpPr>
      <p:sp>
        <p:nvSpPr>
          <p:cNvPr id="13" name="Rectangle 12"/>
          <p:cNvSpPr/>
          <p:nvPr userDrawn="1"/>
        </p:nvSpPr>
        <p:spPr bwMode="auto">
          <a:xfrm>
            <a:off x="640080" y="41148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22038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of Contents (8-8)">
    <p:spTree>
      <p:nvGrpSpPr>
        <p:cNvPr id="1" name=""/>
        <p:cNvGrpSpPr/>
        <p:nvPr/>
      </p:nvGrpSpPr>
      <p:grpSpPr>
        <a:xfrm>
          <a:off x="0" y="0"/>
          <a:ext cx="0" cy="0"/>
          <a:chOff x="0" y="0"/>
          <a:chExt cx="0" cy="0"/>
        </a:xfrm>
      </p:grpSpPr>
      <p:sp>
        <p:nvSpPr>
          <p:cNvPr id="13" name="Rectangle 12"/>
          <p:cNvSpPr/>
          <p:nvPr userDrawn="1"/>
        </p:nvSpPr>
        <p:spPr bwMode="auto">
          <a:xfrm>
            <a:off x="640080" y="46146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05958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9-1)">
    <p:spTree>
      <p:nvGrpSpPr>
        <p:cNvPr id="1" name=""/>
        <p:cNvGrpSpPr/>
        <p:nvPr/>
      </p:nvGrpSpPr>
      <p:grpSpPr>
        <a:xfrm>
          <a:off x="0" y="0"/>
          <a:ext cx="0" cy="0"/>
          <a:chOff x="0" y="0"/>
          <a:chExt cx="0" cy="0"/>
        </a:xfrm>
      </p:grpSpPr>
      <p:sp>
        <p:nvSpPr>
          <p:cNvPr id="13" name="Rectangle 12"/>
          <p:cNvSpPr/>
          <p:nvPr userDrawn="1"/>
        </p:nvSpPr>
        <p:spPr bwMode="auto">
          <a:xfrm>
            <a:off x="640080" y="11430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50929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9-2)">
    <p:spTree>
      <p:nvGrpSpPr>
        <p:cNvPr id="1" name=""/>
        <p:cNvGrpSpPr/>
        <p:nvPr/>
      </p:nvGrpSpPr>
      <p:grpSpPr>
        <a:xfrm>
          <a:off x="0" y="0"/>
          <a:ext cx="0" cy="0"/>
          <a:chOff x="0" y="0"/>
          <a:chExt cx="0" cy="0"/>
        </a:xfrm>
      </p:grpSpPr>
      <p:sp>
        <p:nvSpPr>
          <p:cNvPr id="13" name="Rectangle 12"/>
          <p:cNvSpPr/>
          <p:nvPr userDrawn="1"/>
        </p:nvSpPr>
        <p:spPr bwMode="auto">
          <a:xfrm>
            <a:off x="640080" y="16428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01446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of Contents (9-3)">
    <p:spTree>
      <p:nvGrpSpPr>
        <p:cNvPr id="1" name=""/>
        <p:cNvGrpSpPr/>
        <p:nvPr/>
      </p:nvGrpSpPr>
      <p:grpSpPr>
        <a:xfrm>
          <a:off x="0" y="0"/>
          <a:ext cx="0" cy="0"/>
          <a:chOff x="0" y="0"/>
          <a:chExt cx="0" cy="0"/>
        </a:xfrm>
      </p:grpSpPr>
      <p:sp>
        <p:nvSpPr>
          <p:cNvPr id="13" name="Rectangle 12"/>
          <p:cNvSpPr/>
          <p:nvPr userDrawn="1"/>
        </p:nvSpPr>
        <p:spPr bwMode="auto">
          <a:xfrm>
            <a:off x="640080" y="21336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22026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of Contents (9-4)">
    <p:spTree>
      <p:nvGrpSpPr>
        <p:cNvPr id="1" name=""/>
        <p:cNvGrpSpPr/>
        <p:nvPr/>
      </p:nvGrpSpPr>
      <p:grpSpPr>
        <a:xfrm>
          <a:off x="0" y="0"/>
          <a:ext cx="0" cy="0"/>
          <a:chOff x="0" y="0"/>
          <a:chExt cx="0" cy="0"/>
        </a:xfrm>
      </p:grpSpPr>
      <p:sp>
        <p:nvSpPr>
          <p:cNvPr id="13" name="Rectangle 12"/>
          <p:cNvSpPr/>
          <p:nvPr userDrawn="1"/>
        </p:nvSpPr>
        <p:spPr bwMode="auto">
          <a:xfrm>
            <a:off x="640080" y="26334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60780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of Contents (9-5)">
    <p:spTree>
      <p:nvGrpSpPr>
        <p:cNvPr id="1" name=""/>
        <p:cNvGrpSpPr/>
        <p:nvPr/>
      </p:nvGrpSpPr>
      <p:grpSpPr>
        <a:xfrm>
          <a:off x="0" y="0"/>
          <a:ext cx="0" cy="0"/>
          <a:chOff x="0" y="0"/>
          <a:chExt cx="0" cy="0"/>
        </a:xfrm>
      </p:grpSpPr>
      <p:sp>
        <p:nvSpPr>
          <p:cNvPr id="13" name="Rectangle 12"/>
          <p:cNvSpPr/>
          <p:nvPr userDrawn="1"/>
        </p:nvSpPr>
        <p:spPr bwMode="auto">
          <a:xfrm>
            <a:off x="640080" y="31242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32113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of Contents (9-6)">
    <p:spTree>
      <p:nvGrpSpPr>
        <p:cNvPr id="1" name=""/>
        <p:cNvGrpSpPr/>
        <p:nvPr/>
      </p:nvGrpSpPr>
      <p:grpSpPr>
        <a:xfrm>
          <a:off x="0" y="0"/>
          <a:ext cx="0" cy="0"/>
          <a:chOff x="0" y="0"/>
          <a:chExt cx="0" cy="0"/>
        </a:xfrm>
      </p:grpSpPr>
      <p:sp>
        <p:nvSpPr>
          <p:cNvPr id="13" name="Rectangle 12"/>
          <p:cNvSpPr/>
          <p:nvPr userDrawn="1"/>
        </p:nvSpPr>
        <p:spPr bwMode="auto">
          <a:xfrm>
            <a:off x="640080" y="36240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05045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of Contents (9-7)">
    <p:spTree>
      <p:nvGrpSpPr>
        <p:cNvPr id="1" name=""/>
        <p:cNvGrpSpPr/>
        <p:nvPr/>
      </p:nvGrpSpPr>
      <p:grpSpPr>
        <a:xfrm>
          <a:off x="0" y="0"/>
          <a:ext cx="0" cy="0"/>
          <a:chOff x="0" y="0"/>
          <a:chExt cx="0" cy="0"/>
        </a:xfrm>
      </p:grpSpPr>
      <p:sp>
        <p:nvSpPr>
          <p:cNvPr id="13" name="Rectangle 12"/>
          <p:cNvSpPr/>
          <p:nvPr userDrawn="1"/>
        </p:nvSpPr>
        <p:spPr bwMode="auto">
          <a:xfrm>
            <a:off x="640080" y="41148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8383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of Contents (9-8)">
    <p:spTree>
      <p:nvGrpSpPr>
        <p:cNvPr id="1" name=""/>
        <p:cNvGrpSpPr/>
        <p:nvPr/>
      </p:nvGrpSpPr>
      <p:grpSpPr>
        <a:xfrm>
          <a:off x="0" y="0"/>
          <a:ext cx="0" cy="0"/>
          <a:chOff x="0" y="0"/>
          <a:chExt cx="0" cy="0"/>
        </a:xfrm>
      </p:grpSpPr>
      <p:sp>
        <p:nvSpPr>
          <p:cNvPr id="13" name="Rectangle 12"/>
          <p:cNvSpPr/>
          <p:nvPr userDrawn="1"/>
        </p:nvSpPr>
        <p:spPr bwMode="auto">
          <a:xfrm>
            <a:off x="640080" y="46146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8956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46735" y="1600200"/>
            <a:ext cx="3840480" cy="4525963"/>
          </a:xfrm>
          <a:prstGeom prst="rect">
            <a:avLst/>
          </a:prstGeom>
        </p:spPr>
        <p:txBody>
          <a:bodyPr/>
          <a:lstStyle>
            <a:lvl1pPr marL="227013" indent="-227013">
              <a:buClr>
                <a:schemeClr val="accent1">
                  <a:lumMod val="75000"/>
                </a:schemeClr>
              </a:buClr>
              <a:buFont typeface="Wingdings" panose="05000000000000000000" pitchFamily="2" charset="2"/>
              <a:buChar char="§"/>
              <a:defRPr sz="2400"/>
            </a:lvl1pPr>
            <a:lvl2pPr marL="742950" indent="-285750">
              <a:buClr>
                <a:schemeClr val="accent1">
                  <a:lumMod val="75000"/>
                </a:schemeClr>
              </a:buClr>
              <a:buFont typeface="Wingdings" panose="05000000000000000000" pitchFamily="2" charset="2"/>
              <a:buChar char="§"/>
              <a:defRPr sz="1800"/>
            </a:lvl2pPr>
            <a:lvl3pPr marL="1143000" indent="-228600">
              <a:buClr>
                <a:schemeClr val="accent1">
                  <a:lumMod val="75000"/>
                </a:schemeClr>
              </a:buClr>
              <a:buFont typeface="Wingdings" panose="05000000000000000000" pitchFamily="2" charset="2"/>
              <a:buChar char="§"/>
              <a:defRPr sz="1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764045" y="1600200"/>
            <a:ext cx="3840480" cy="4525963"/>
          </a:xfrm>
          <a:prstGeom prst="rect">
            <a:avLst/>
          </a:prstGeom>
        </p:spPr>
        <p:txBody>
          <a:bodyPr/>
          <a:lstStyle>
            <a:lvl1pPr marL="342900" indent="-342900" algn="l" rtl="0" eaLnBrk="0" fontAlgn="base" hangingPunct="0">
              <a:spcBef>
                <a:spcPct val="20000"/>
              </a:spcBef>
              <a:spcAft>
                <a:spcPct val="0"/>
              </a:spcAft>
              <a:buClr>
                <a:schemeClr val="accent1">
                  <a:lumMod val="75000"/>
                </a:schemeClr>
              </a:buClr>
              <a:buFont typeface="Wingdings" panose="05000000000000000000" pitchFamily="2" charset="2"/>
              <a:buChar char="§"/>
              <a:defRPr lang="en-US" sz="2400" dirty="0" smtClean="0">
                <a:solidFill>
                  <a:schemeClr val="tx1"/>
                </a:solidFill>
                <a:latin typeface="+mj-lt"/>
                <a:ea typeface="+mn-ea"/>
                <a:cs typeface="+mn-cs"/>
              </a:defRPr>
            </a:lvl1pPr>
            <a:lvl2pPr marL="742950" indent="-285750" algn="l" rtl="0" eaLnBrk="0" fontAlgn="base" hangingPunct="0">
              <a:spcBef>
                <a:spcPct val="20000"/>
              </a:spcBef>
              <a:spcAft>
                <a:spcPct val="0"/>
              </a:spcAft>
              <a:buClr>
                <a:schemeClr val="accent1">
                  <a:lumMod val="75000"/>
                </a:schemeClr>
              </a:buClr>
              <a:buFont typeface="Wingdings" panose="05000000000000000000" pitchFamily="2" charset="2"/>
              <a:buChar char="§"/>
              <a:defRPr lang="en-US" sz="1800" dirty="0" smtClean="0">
                <a:solidFill>
                  <a:schemeClr val="tx1"/>
                </a:solidFill>
                <a:latin typeface="+mj-lt"/>
                <a:ea typeface="+mn-ea"/>
                <a:cs typeface="+mn-cs"/>
              </a:defRPr>
            </a:lvl2pPr>
            <a:lvl3pPr marL="1143000" indent="-228600" algn="l" rtl="0" eaLnBrk="0" fontAlgn="base" hangingPunct="0">
              <a:spcBef>
                <a:spcPct val="20000"/>
              </a:spcBef>
              <a:spcAft>
                <a:spcPct val="0"/>
              </a:spcAft>
              <a:buClr>
                <a:schemeClr val="accent1">
                  <a:lumMod val="75000"/>
                </a:schemeClr>
              </a:buClr>
              <a:buFont typeface="Wingdings" panose="05000000000000000000" pitchFamily="2" charset="2"/>
              <a:buChar char="§"/>
              <a:defRPr lang="en-US" sz="1400" dirty="0" smtClean="0">
                <a:solidFill>
                  <a:schemeClr val="tx1"/>
                </a:solidFill>
                <a:latin typeface="+mj-lt"/>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Title Placeholder 1"/>
          <p:cNvSpPr txBox="1">
            <a:spLocks/>
          </p:cNvSpPr>
          <p:nvPr userDrawn="1"/>
        </p:nvSpPr>
        <p:spPr>
          <a:xfrm>
            <a:off x="736134" y="369405"/>
            <a:ext cx="7942696" cy="640080"/>
          </a:xfrm>
          <a:prstGeom prst="rect">
            <a:avLst/>
          </a:prstGeom>
          <a:noFill/>
          <a:ln>
            <a:noFill/>
          </a:ln>
        </p:spPr>
        <p:txBody>
          <a:bodyPr vert="horz" lIns="91440" tIns="45720" rIns="91440" bIns="45720" rtlCol="0" anchor="ctr">
            <a:noAutofit/>
          </a:bodyPr>
          <a:lstStyle>
            <a:lvl1pPr algn="l" rtl="0" eaLnBrk="0" fontAlgn="base" hangingPunct="0">
              <a:spcBef>
                <a:spcPct val="0"/>
              </a:spcBef>
              <a:spcAft>
                <a:spcPct val="0"/>
              </a:spcAft>
              <a:defRPr sz="2600" b="1">
                <a:solidFill>
                  <a:schemeClr val="accent1">
                    <a:lumMod val="75000"/>
                  </a:schemeClr>
                </a:solidFill>
                <a:latin typeface="+mj-lt"/>
                <a:ea typeface="+mj-ea"/>
                <a:cs typeface="+mj-cs"/>
              </a:defRPr>
            </a:lvl1pPr>
            <a:lvl2pPr algn="l" rtl="0" eaLnBrk="0" fontAlgn="base" hangingPunct="0">
              <a:spcBef>
                <a:spcPct val="0"/>
              </a:spcBef>
              <a:spcAft>
                <a:spcPct val="0"/>
              </a:spcAft>
              <a:defRPr sz="3200">
                <a:solidFill>
                  <a:srgbClr val="0000FF"/>
                </a:solidFill>
                <a:latin typeface="Arial" charset="0"/>
              </a:defRPr>
            </a:lvl2pPr>
            <a:lvl3pPr algn="l" rtl="0" eaLnBrk="0" fontAlgn="base" hangingPunct="0">
              <a:spcBef>
                <a:spcPct val="0"/>
              </a:spcBef>
              <a:spcAft>
                <a:spcPct val="0"/>
              </a:spcAft>
              <a:defRPr sz="3200">
                <a:solidFill>
                  <a:srgbClr val="0000FF"/>
                </a:solidFill>
                <a:latin typeface="Arial" charset="0"/>
              </a:defRPr>
            </a:lvl3pPr>
            <a:lvl4pPr algn="l" rtl="0" eaLnBrk="0" fontAlgn="base" hangingPunct="0">
              <a:spcBef>
                <a:spcPct val="0"/>
              </a:spcBef>
              <a:spcAft>
                <a:spcPct val="0"/>
              </a:spcAft>
              <a:defRPr sz="3200">
                <a:solidFill>
                  <a:srgbClr val="0000FF"/>
                </a:solidFill>
                <a:latin typeface="Arial" charset="0"/>
              </a:defRPr>
            </a:lvl4pPr>
            <a:lvl5pPr algn="l" rtl="0" eaLnBrk="0" fontAlgn="base" hangingPunct="0">
              <a:spcBef>
                <a:spcPct val="0"/>
              </a:spcBef>
              <a:spcAft>
                <a:spcPct val="0"/>
              </a:spcAft>
              <a:defRPr sz="3200">
                <a:solidFill>
                  <a:srgbClr val="0000FF"/>
                </a:solidFill>
                <a:latin typeface="Arial" charset="0"/>
              </a:defRPr>
            </a:lvl5pPr>
            <a:lvl6pPr marL="457200" algn="l" rtl="0" eaLnBrk="0" fontAlgn="base" hangingPunct="0">
              <a:spcBef>
                <a:spcPct val="0"/>
              </a:spcBef>
              <a:spcAft>
                <a:spcPct val="0"/>
              </a:spcAft>
              <a:defRPr sz="3200">
                <a:solidFill>
                  <a:srgbClr val="0000FF"/>
                </a:solidFill>
                <a:latin typeface="Arial" charset="0"/>
              </a:defRPr>
            </a:lvl6pPr>
            <a:lvl7pPr marL="914400" algn="l" rtl="0" eaLnBrk="0" fontAlgn="base" hangingPunct="0">
              <a:spcBef>
                <a:spcPct val="0"/>
              </a:spcBef>
              <a:spcAft>
                <a:spcPct val="0"/>
              </a:spcAft>
              <a:defRPr sz="3200">
                <a:solidFill>
                  <a:srgbClr val="0000FF"/>
                </a:solidFill>
                <a:latin typeface="Arial" charset="0"/>
              </a:defRPr>
            </a:lvl7pPr>
            <a:lvl8pPr marL="1371600" algn="l" rtl="0" eaLnBrk="0" fontAlgn="base" hangingPunct="0">
              <a:spcBef>
                <a:spcPct val="0"/>
              </a:spcBef>
              <a:spcAft>
                <a:spcPct val="0"/>
              </a:spcAft>
              <a:defRPr sz="3200">
                <a:solidFill>
                  <a:srgbClr val="0000FF"/>
                </a:solidFill>
                <a:latin typeface="Arial" charset="0"/>
              </a:defRPr>
            </a:lvl8pPr>
            <a:lvl9pPr marL="1828800" algn="l" rtl="0" eaLnBrk="0" fontAlgn="base" hangingPunct="0">
              <a:spcBef>
                <a:spcPct val="0"/>
              </a:spcBef>
              <a:spcAft>
                <a:spcPct val="0"/>
              </a:spcAft>
              <a:defRPr sz="3200">
                <a:solidFill>
                  <a:srgbClr val="0000FF"/>
                </a:solidFill>
                <a:latin typeface="Arial" charset="0"/>
              </a:defRPr>
            </a:lvl9pPr>
          </a:lstStyle>
          <a:p>
            <a:pPr>
              <a:buNone/>
            </a:pPr>
            <a:r>
              <a:rPr lang="en-US" kern="0"/>
              <a:t>Click to edit Master title style</a:t>
            </a:r>
            <a:endParaRPr lang="en-US" kern="0"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17"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8" name="Straight Connector 17"/>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9" name="Rectangle 18"/>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Rectangle 19"/>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205846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of Contents (9-9)">
    <p:spTree>
      <p:nvGrpSpPr>
        <p:cNvPr id="1" name=""/>
        <p:cNvGrpSpPr/>
        <p:nvPr/>
      </p:nvGrpSpPr>
      <p:grpSpPr>
        <a:xfrm>
          <a:off x="0" y="0"/>
          <a:ext cx="0" cy="0"/>
          <a:chOff x="0" y="0"/>
          <a:chExt cx="0" cy="0"/>
        </a:xfrm>
      </p:grpSpPr>
      <p:sp>
        <p:nvSpPr>
          <p:cNvPr id="13" name="Rectangle 12"/>
          <p:cNvSpPr/>
          <p:nvPr userDrawn="1"/>
        </p:nvSpPr>
        <p:spPr bwMode="auto">
          <a:xfrm>
            <a:off x="640080" y="51054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30746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of Contents (10-1)">
    <p:spTree>
      <p:nvGrpSpPr>
        <p:cNvPr id="1" name=""/>
        <p:cNvGrpSpPr/>
        <p:nvPr/>
      </p:nvGrpSpPr>
      <p:grpSpPr>
        <a:xfrm>
          <a:off x="0" y="0"/>
          <a:ext cx="0" cy="0"/>
          <a:chOff x="0" y="0"/>
          <a:chExt cx="0" cy="0"/>
        </a:xfrm>
      </p:grpSpPr>
      <p:sp>
        <p:nvSpPr>
          <p:cNvPr id="13" name="Rectangle 12"/>
          <p:cNvSpPr/>
          <p:nvPr userDrawn="1"/>
        </p:nvSpPr>
        <p:spPr bwMode="auto">
          <a:xfrm>
            <a:off x="640080" y="11430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22413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of Contents (10-2)">
    <p:spTree>
      <p:nvGrpSpPr>
        <p:cNvPr id="1" name=""/>
        <p:cNvGrpSpPr/>
        <p:nvPr/>
      </p:nvGrpSpPr>
      <p:grpSpPr>
        <a:xfrm>
          <a:off x="0" y="0"/>
          <a:ext cx="0" cy="0"/>
          <a:chOff x="0" y="0"/>
          <a:chExt cx="0" cy="0"/>
        </a:xfrm>
      </p:grpSpPr>
      <p:sp>
        <p:nvSpPr>
          <p:cNvPr id="13" name="Rectangle 12"/>
          <p:cNvSpPr/>
          <p:nvPr userDrawn="1"/>
        </p:nvSpPr>
        <p:spPr bwMode="auto">
          <a:xfrm>
            <a:off x="640080" y="16428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421463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 of Contents (10-3)">
    <p:spTree>
      <p:nvGrpSpPr>
        <p:cNvPr id="1" name=""/>
        <p:cNvGrpSpPr/>
        <p:nvPr/>
      </p:nvGrpSpPr>
      <p:grpSpPr>
        <a:xfrm>
          <a:off x="0" y="0"/>
          <a:ext cx="0" cy="0"/>
          <a:chOff x="0" y="0"/>
          <a:chExt cx="0" cy="0"/>
        </a:xfrm>
      </p:grpSpPr>
      <p:sp>
        <p:nvSpPr>
          <p:cNvPr id="13" name="Rectangle 12"/>
          <p:cNvSpPr/>
          <p:nvPr userDrawn="1"/>
        </p:nvSpPr>
        <p:spPr bwMode="auto">
          <a:xfrm>
            <a:off x="640080" y="21336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58370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of Contents (10-4)">
    <p:spTree>
      <p:nvGrpSpPr>
        <p:cNvPr id="1" name=""/>
        <p:cNvGrpSpPr/>
        <p:nvPr/>
      </p:nvGrpSpPr>
      <p:grpSpPr>
        <a:xfrm>
          <a:off x="0" y="0"/>
          <a:ext cx="0" cy="0"/>
          <a:chOff x="0" y="0"/>
          <a:chExt cx="0" cy="0"/>
        </a:xfrm>
      </p:grpSpPr>
      <p:sp>
        <p:nvSpPr>
          <p:cNvPr id="13" name="Rectangle 12"/>
          <p:cNvSpPr/>
          <p:nvPr userDrawn="1"/>
        </p:nvSpPr>
        <p:spPr bwMode="auto">
          <a:xfrm>
            <a:off x="640080" y="26334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2554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of Contents (10-5)">
    <p:spTree>
      <p:nvGrpSpPr>
        <p:cNvPr id="1" name=""/>
        <p:cNvGrpSpPr/>
        <p:nvPr/>
      </p:nvGrpSpPr>
      <p:grpSpPr>
        <a:xfrm>
          <a:off x="0" y="0"/>
          <a:ext cx="0" cy="0"/>
          <a:chOff x="0" y="0"/>
          <a:chExt cx="0" cy="0"/>
        </a:xfrm>
      </p:grpSpPr>
      <p:sp>
        <p:nvSpPr>
          <p:cNvPr id="13" name="Rectangle 12"/>
          <p:cNvSpPr/>
          <p:nvPr userDrawn="1"/>
        </p:nvSpPr>
        <p:spPr bwMode="auto">
          <a:xfrm>
            <a:off x="640080" y="31242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18588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of Contents (10-6)">
    <p:spTree>
      <p:nvGrpSpPr>
        <p:cNvPr id="1" name=""/>
        <p:cNvGrpSpPr/>
        <p:nvPr/>
      </p:nvGrpSpPr>
      <p:grpSpPr>
        <a:xfrm>
          <a:off x="0" y="0"/>
          <a:ext cx="0" cy="0"/>
          <a:chOff x="0" y="0"/>
          <a:chExt cx="0" cy="0"/>
        </a:xfrm>
      </p:grpSpPr>
      <p:sp>
        <p:nvSpPr>
          <p:cNvPr id="13" name="Rectangle 12"/>
          <p:cNvSpPr/>
          <p:nvPr userDrawn="1"/>
        </p:nvSpPr>
        <p:spPr bwMode="auto">
          <a:xfrm>
            <a:off x="640080" y="36240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33747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of Contents (10-7)">
    <p:spTree>
      <p:nvGrpSpPr>
        <p:cNvPr id="1" name=""/>
        <p:cNvGrpSpPr/>
        <p:nvPr/>
      </p:nvGrpSpPr>
      <p:grpSpPr>
        <a:xfrm>
          <a:off x="0" y="0"/>
          <a:ext cx="0" cy="0"/>
          <a:chOff x="0" y="0"/>
          <a:chExt cx="0" cy="0"/>
        </a:xfrm>
      </p:grpSpPr>
      <p:sp>
        <p:nvSpPr>
          <p:cNvPr id="13" name="Rectangle 12"/>
          <p:cNvSpPr/>
          <p:nvPr userDrawn="1"/>
        </p:nvSpPr>
        <p:spPr bwMode="auto">
          <a:xfrm>
            <a:off x="640080" y="41148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811892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of Contents (10-8)">
    <p:spTree>
      <p:nvGrpSpPr>
        <p:cNvPr id="1" name=""/>
        <p:cNvGrpSpPr/>
        <p:nvPr/>
      </p:nvGrpSpPr>
      <p:grpSpPr>
        <a:xfrm>
          <a:off x="0" y="0"/>
          <a:ext cx="0" cy="0"/>
          <a:chOff x="0" y="0"/>
          <a:chExt cx="0" cy="0"/>
        </a:xfrm>
      </p:grpSpPr>
      <p:sp>
        <p:nvSpPr>
          <p:cNvPr id="13" name="Rectangle 12"/>
          <p:cNvSpPr/>
          <p:nvPr userDrawn="1"/>
        </p:nvSpPr>
        <p:spPr bwMode="auto">
          <a:xfrm>
            <a:off x="640080" y="46146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20144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of Contents (10-9)">
    <p:spTree>
      <p:nvGrpSpPr>
        <p:cNvPr id="1" name=""/>
        <p:cNvGrpSpPr/>
        <p:nvPr/>
      </p:nvGrpSpPr>
      <p:grpSpPr>
        <a:xfrm>
          <a:off x="0" y="0"/>
          <a:ext cx="0" cy="0"/>
          <a:chOff x="0" y="0"/>
          <a:chExt cx="0" cy="0"/>
        </a:xfrm>
      </p:grpSpPr>
      <p:sp>
        <p:nvSpPr>
          <p:cNvPr id="13" name="Rectangle 12"/>
          <p:cNvSpPr/>
          <p:nvPr userDrawn="1"/>
        </p:nvSpPr>
        <p:spPr bwMode="auto">
          <a:xfrm>
            <a:off x="640080" y="51054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3040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13"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4" name="Straight Connector 13"/>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5" name="Rectangle 14"/>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Rectangle 15"/>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800822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of Contents (10-10)">
    <p:spTree>
      <p:nvGrpSpPr>
        <p:cNvPr id="1" name=""/>
        <p:cNvGrpSpPr/>
        <p:nvPr/>
      </p:nvGrpSpPr>
      <p:grpSpPr>
        <a:xfrm>
          <a:off x="0" y="0"/>
          <a:ext cx="0" cy="0"/>
          <a:chOff x="0" y="0"/>
          <a:chExt cx="0" cy="0"/>
        </a:xfrm>
      </p:grpSpPr>
      <p:sp>
        <p:nvSpPr>
          <p:cNvPr id="13" name="Rectangle 12"/>
          <p:cNvSpPr/>
          <p:nvPr userDrawn="1"/>
        </p:nvSpPr>
        <p:spPr bwMode="auto">
          <a:xfrm>
            <a:off x="640080" y="56052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0" name="Text Placeholder 6"/>
          <p:cNvSpPr>
            <a:spLocks noGrp="1"/>
          </p:cNvSpPr>
          <p:nvPr>
            <p:ph type="body" sz="quarter" idx="12"/>
          </p:nvPr>
        </p:nvSpPr>
        <p:spPr>
          <a:xfrm>
            <a:off x="736134" y="3117108"/>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3" name="Text Placeholder 6"/>
          <p:cNvSpPr>
            <a:spLocks noGrp="1"/>
          </p:cNvSpPr>
          <p:nvPr>
            <p:ph type="body" sz="quarter" idx="15"/>
          </p:nvPr>
        </p:nvSpPr>
        <p:spPr>
          <a:xfrm>
            <a:off x="736134" y="2623581"/>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5" name="Text Placeholder 6"/>
          <p:cNvSpPr>
            <a:spLocks noGrp="1"/>
          </p:cNvSpPr>
          <p:nvPr>
            <p:ph type="body" sz="quarter" idx="16"/>
          </p:nvPr>
        </p:nvSpPr>
        <p:spPr>
          <a:xfrm>
            <a:off x="736134" y="361063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6" name="Text Placeholder 6"/>
          <p:cNvSpPr>
            <a:spLocks noGrp="1"/>
          </p:cNvSpPr>
          <p:nvPr>
            <p:ph type="body" sz="quarter" idx="17"/>
          </p:nvPr>
        </p:nvSpPr>
        <p:spPr>
          <a:xfrm>
            <a:off x="736134" y="410416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7" name="Text Placeholder 6"/>
          <p:cNvSpPr>
            <a:spLocks noGrp="1"/>
          </p:cNvSpPr>
          <p:nvPr>
            <p:ph type="body" sz="quarter" idx="18"/>
          </p:nvPr>
        </p:nvSpPr>
        <p:spPr>
          <a:xfrm>
            <a:off x="736134" y="4597689"/>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8" name="Text Placeholder 6"/>
          <p:cNvSpPr>
            <a:spLocks noGrp="1"/>
          </p:cNvSpPr>
          <p:nvPr>
            <p:ph type="body" sz="quarter" idx="19"/>
          </p:nvPr>
        </p:nvSpPr>
        <p:spPr>
          <a:xfrm>
            <a:off x="736134" y="5091216"/>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19" name="Text Placeholder 6"/>
          <p:cNvSpPr>
            <a:spLocks noGrp="1"/>
          </p:cNvSpPr>
          <p:nvPr>
            <p:ph type="body" sz="quarter" idx="20"/>
          </p:nvPr>
        </p:nvSpPr>
        <p:spPr>
          <a:xfrm>
            <a:off x="736134" y="5584743"/>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2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25" name="Straight Connector 2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26" name="Rectangle 2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27" name="Rectangle 2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977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2 - 1)">
    <p:spTree>
      <p:nvGrpSpPr>
        <p:cNvPr id="1" name=""/>
        <p:cNvGrpSpPr/>
        <p:nvPr/>
      </p:nvGrpSpPr>
      <p:grpSpPr>
        <a:xfrm>
          <a:off x="0" y="0"/>
          <a:ext cx="0" cy="0"/>
          <a:chOff x="0" y="0"/>
          <a:chExt cx="0" cy="0"/>
        </a:xfrm>
      </p:grpSpPr>
      <p:sp>
        <p:nvSpPr>
          <p:cNvPr id="13" name="Rectangle 12"/>
          <p:cNvSpPr/>
          <p:nvPr userDrawn="1"/>
        </p:nvSpPr>
        <p:spPr bwMode="auto">
          <a:xfrm>
            <a:off x="640080" y="1454145"/>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454145"/>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947672"/>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1277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2 - 2)">
    <p:spTree>
      <p:nvGrpSpPr>
        <p:cNvPr id="1" name=""/>
        <p:cNvGrpSpPr/>
        <p:nvPr/>
      </p:nvGrpSpPr>
      <p:grpSpPr>
        <a:xfrm>
          <a:off x="0" y="0"/>
          <a:ext cx="0" cy="0"/>
          <a:chOff x="0" y="0"/>
          <a:chExt cx="0" cy="0"/>
        </a:xfrm>
      </p:grpSpPr>
      <p:sp>
        <p:nvSpPr>
          <p:cNvPr id="13" name="Rectangle 12"/>
          <p:cNvSpPr/>
          <p:nvPr userDrawn="1"/>
        </p:nvSpPr>
        <p:spPr bwMode="auto">
          <a:xfrm>
            <a:off x="640080" y="1947672"/>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4478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0">
                <a:solidFill>
                  <a:schemeClr val="tx1"/>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9413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tx2"/>
                </a:solidFill>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7974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3 - 1)">
    <p:spTree>
      <p:nvGrpSpPr>
        <p:cNvPr id="1" name=""/>
        <p:cNvGrpSpPr/>
        <p:nvPr/>
      </p:nvGrpSpPr>
      <p:grpSpPr>
        <a:xfrm>
          <a:off x="0" y="0"/>
          <a:ext cx="0" cy="0"/>
          <a:chOff x="0" y="0"/>
          <a:chExt cx="0" cy="0"/>
        </a:xfrm>
      </p:grpSpPr>
      <p:sp>
        <p:nvSpPr>
          <p:cNvPr id="13" name="Rectangle 12"/>
          <p:cNvSpPr/>
          <p:nvPr userDrawn="1"/>
        </p:nvSpPr>
        <p:spPr bwMode="auto">
          <a:xfrm>
            <a:off x="640080" y="1143000"/>
            <a:ext cx="8046720" cy="33832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Title Placeholder 1"/>
          <p:cNvSpPr>
            <a:spLocks noGrp="1"/>
          </p:cNvSpPr>
          <p:nvPr>
            <p:ph type="title"/>
          </p:nvPr>
        </p:nvSpPr>
        <p:spPr>
          <a:xfrm>
            <a:off x="736134" y="369405"/>
            <a:ext cx="7942696" cy="640080"/>
          </a:xfrm>
          <a:prstGeom prst="rect">
            <a:avLst/>
          </a:prstGeom>
          <a:noFill/>
          <a:ln>
            <a:noFill/>
          </a:ln>
        </p:spPr>
        <p:txBody>
          <a:bodyPr vert="horz" lIns="91440" tIns="45720" rIns="91440" bIns="45720" rtlCol="0" anchor="ctr">
            <a:noAutofit/>
          </a:bodyPr>
          <a:lstStyle>
            <a:lvl1pPr>
              <a:defRPr sz="2600" b="1">
                <a:solidFill>
                  <a:schemeClr val="accent1">
                    <a:lumMod val="75000"/>
                  </a:schemeClr>
                </a:solidFill>
              </a:defRPr>
            </a:lvl1pPr>
          </a:lstStyle>
          <a:p>
            <a:pPr lvl="0"/>
            <a:r>
              <a:rPr lang="en-US"/>
              <a:t>Click to edit Master title style</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69288" y="62484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bwMode="auto">
          <a:xfrm flipV="1">
            <a:off x="731520" y="1009485"/>
            <a:ext cx="7955280" cy="0"/>
          </a:xfrm>
          <a:prstGeom prst="line">
            <a:avLst/>
          </a:prstGeom>
          <a:noFill/>
          <a:ln w="12700" cap="flat" cmpd="sng" algn="ctr">
            <a:solidFill>
              <a:schemeClr val="accent1">
                <a:lumMod val="75000"/>
              </a:schemeClr>
            </a:solidFill>
            <a:prstDash val="solid"/>
            <a:round/>
            <a:headEnd type="none" w="med" len="med"/>
            <a:tailEnd type="none" w="med" len="med"/>
          </a:ln>
          <a:effectLst/>
        </p:spPr>
      </p:cxnSp>
      <p:sp>
        <p:nvSpPr>
          <p:cNvPr id="7" name="Text Placeholder 6"/>
          <p:cNvSpPr>
            <a:spLocks noGrp="1"/>
          </p:cNvSpPr>
          <p:nvPr>
            <p:ph type="body" sz="quarter" idx="11"/>
          </p:nvPr>
        </p:nvSpPr>
        <p:spPr>
          <a:xfrm>
            <a:off x="736134" y="1143000"/>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b="1">
                <a:solidFill>
                  <a:schemeClr val="accent1">
                    <a:lumMod val="75000"/>
                  </a:schemeClr>
                </a:solidFill>
                <a:latin typeface="+mj-lt"/>
              </a:defRPr>
            </a:lvl1pPr>
          </a:lstStyle>
          <a:p>
            <a:pPr lvl="0"/>
            <a:r>
              <a:rPr lang="en-US"/>
              <a:t>Click to edit Master text styles</a:t>
            </a:r>
          </a:p>
        </p:txBody>
      </p:sp>
      <p:sp>
        <p:nvSpPr>
          <p:cNvPr id="21" name="Text Placeholder 6"/>
          <p:cNvSpPr>
            <a:spLocks noGrp="1"/>
          </p:cNvSpPr>
          <p:nvPr>
            <p:ph type="body" sz="quarter" idx="13"/>
          </p:nvPr>
        </p:nvSpPr>
        <p:spPr>
          <a:xfrm>
            <a:off x="736134" y="1636527"/>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22" name="Text Placeholder 6"/>
          <p:cNvSpPr>
            <a:spLocks noGrp="1"/>
          </p:cNvSpPr>
          <p:nvPr>
            <p:ph type="body" sz="quarter" idx="14"/>
          </p:nvPr>
        </p:nvSpPr>
        <p:spPr>
          <a:xfrm>
            <a:off x="736134" y="2130054"/>
            <a:ext cx="6400800" cy="338328"/>
          </a:xfrm>
          <a:prstGeom prst="rect">
            <a:avLst/>
          </a:prstGeom>
        </p:spPr>
        <p:txBody>
          <a:bodyPr/>
          <a:lstStyle>
            <a:lvl1pPr marL="227013" indent="-227013">
              <a:buClr>
                <a:schemeClr val="accent1">
                  <a:lumMod val="75000"/>
                </a:schemeClr>
              </a:buClr>
              <a:buFont typeface="Wingdings" panose="05000000000000000000" pitchFamily="2" charset="2"/>
              <a:buChar char="§"/>
              <a:defRPr sz="1600">
                <a:latin typeface="+mj-lt"/>
              </a:defRPr>
            </a:lvl1pPr>
          </a:lstStyle>
          <a:p>
            <a:pPr lvl="0"/>
            <a:r>
              <a:rPr lang="en-US"/>
              <a:t>Click to edit Master text styles</a:t>
            </a:r>
          </a:p>
        </p:txBody>
      </p:sp>
      <p:sp>
        <p:nvSpPr>
          <p:cNvPr id="14" name="Rectangle 8"/>
          <p:cNvSpPr>
            <a:spLocks noGrp="1" noChangeArrowheads="1"/>
          </p:cNvSpPr>
          <p:nvPr>
            <p:ph type="sldNum" sz="quarter" idx="10"/>
          </p:nvPr>
        </p:nvSpPr>
        <p:spPr>
          <a:xfrm>
            <a:off x="402336" y="6248400"/>
            <a:ext cx="320040" cy="274320"/>
          </a:xfrm>
          <a:solidFill>
            <a:schemeClr val="accent1">
              <a:lumMod val="75000"/>
            </a:schemeClr>
          </a:solidFill>
          <a:ln/>
        </p:spPr>
        <p:txBody>
          <a:bodyPr anchor="ctr"/>
          <a:lstStyle>
            <a:lvl1pPr algn="ctr">
              <a:defRPr sz="600" b="1">
                <a:solidFill>
                  <a:schemeClr val="bg1"/>
                </a:solidFill>
                <a:latin typeface="+mj-lt"/>
              </a:defRPr>
            </a:lvl1pPr>
          </a:lstStyle>
          <a:p>
            <a:pPr>
              <a:defRPr/>
            </a:pPr>
            <a:fld id="{D668C541-959A-4DE7-B768-2FB93A8CE913}" type="slidenum">
              <a:rPr lang="en-US" smtClean="0"/>
              <a:pPr/>
              <a:t>‹#›</a:t>
            </a:fld>
            <a:endParaRPr lang="en-US" dirty="0"/>
          </a:p>
        </p:txBody>
      </p:sp>
      <p:cxnSp>
        <p:nvCxnSpPr>
          <p:cNvPr id="15" name="Straight Connector 14"/>
          <p:cNvCxnSpPr/>
          <p:nvPr userDrawn="1"/>
        </p:nvCxnSpPr>
        <p:spPr bwMode="auto">
          <a:xfrm flipV="1">
            <a:off x="402336" y="6535388"/>
            <a:ext cx="7863840" cy="0"/>
          </a:xfrm>
          <a:prstGeom prst="line">
            <a:avLst/>
          </a:prstGeom>
          <a:noFill/>
          <a:ln w="9525" cap="flat" cmpd="sng" algn="ctr">
            <a:solidFill>
              <a:schemeClr val="accent1">
                <a:lumMod val="75000"/>
              </a:schemeClr>
            </a:solidFill>
            <a:prstDash val="solid"/>
            <a:round/>
            <a:headEnd type="none" w="med" len="med"/>
            <a:tailEnd type="none" w="med" len="med"/>
          </a:ln>
          <a:effectLst/>
        </p:spPr>
      </p:cxnSp>
      <p:sp>
        <p:nvSpPr>
          <p:cNvPr id="16" name="Rectangle 15"/>
          <p:cNvSpPr/>
          <p:nvPr userDrawn="1"/>
        </p:nvSpPr>
        <p:spPr bwMode="auto">
          <a:xfrm>
            <a:off x="402336" y="1020485"/>
            <a:ext cx="320040" cy="5212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Rectangle 16"/>
          <p:cNvSpPr/>
          <p:nvPr userDrawn="1"/>
        </p:nvSpPr>
        <p:spPr bwMode="auto">
          <a:xfrm>
            <a:off x="402336" y="369405"/>
            <a:ext cx="320040" cy="640080"/>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95331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sldNum" sz="quarter" idx="4"/>
          </p:nvPr>
        </p:nvSpPr>
        <p:spPr bwMode="auto">
          <a:xfrm>
            <a:off x="72390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000"/>
            </a:lvl1pPr>
          </a:lstStyle>
          <a:p>
            <a:pPr>
              <a:defRPr/>
            </a:pPr>
            <a:fld id="{A2B96716-B58C-4837-9BD9-52C564ADE81E}" type="slidenum">
              <a:rPr lang="en-US"/>
              <a:pPr>
                <a:defRPr/>
              </a:pPr>
              <a:t>‹#›</a:t>
            </a:fld>
            <a:endParaRPr lang="en-US"/>
          </a:p>
        </p:txBody>
      </p:sp>
    </p:spTree>
    <p:extLst>
      <p:ext uri="{BB962C8B-B14F-4D97-AF65-F5344CB8AC3E}">
        <p14:creationId xmlns:p14="http://schemas.microsoft.com/office/powerpoint/2010/main" val="1769293608"/>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71" r:id="rId3"/>
    <p:sldLayoutId id="2147483670" r:id="rId4"/>
    <p:sldLayoutId id="2147483669" r:id="rId5"/>
    <p:sldLayoutId id="2147483672" r:id="rId6"/>
    <p:sldLayoutId id="2147483700" r:id="rId7"/>
    <p:sldLayoutId id="2147483701" r:id="rId8"/>
    <p:sldLayoutId id="2147483687" r:id="rId9"/>
    <p:sldLayoutId id="2147483688" r:id="rId10"/>
    <p:sldLayoutId id="2147483689" r:id="rId11"/>
    <p:sldLayoutId id="2147483690" r:id="rId12"/>
    <p:sldLayoutId id="2147483691" r:id="rId13"/>
    <p:sldLayoutId id="2147483692" r:id="rId14"/>
    <p:sldLayoutId id="2147483693" r:id="rId15"/>
    <p:sldLayoutId id="2147483663" r:id="rId16"/>
    <p:sldLayoutId id="2147483673" r:id="rId17"/>
    <p:sldLayoutId id="2147483674" r:id="rId18"/>
    <p:sldLayoutId id="2147483675" r:id="rId19"/>
    <p:sldLayoutId id="2147483676" r:id="rId20"/>
    <p:sldLayoutId id="2147483694" r:id="rId21"/>
    <p:sldLayoutId id="2147483695" r:id="rId22"/>
    <p:sldLayoutId id="2147483696" r:id="rId23"/>
    <p:sldLayoutId id="2147483697" r:id="rId24"/>
    <p:sldLayoutId id="2147483698" r:id="rId25"/>
    <p:sldLayoutId id="2147483699"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682" r:id="rId51"/>
    <p:sldLayoutId id="2147483683" r:id="rId52"/>
    <p:sldLayoutId id="2147483684" r:id="rId53"/>
    <p:sldLayoutId id="2147483685" r:id="rId54"/>
    <p:sldLayoutId id="2147483686" r:id="rId55"/>
    <p:sldLayoutId id="2147483678" r:id="rId56"/>
    <p:sldLayoutId id="2147483677" r:id="rId57"/>
    <p:sldLayoutId id="2147483679" r:id="rId58"/>
    <p:sldLayoutId id="2147483680" r:id="rId59"/>
    <p:sldLayoutId id="2147483681" r:id="rId60"/>
  </p:sldLayoutIdLst>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rgbClr val="0000FF"/>
          </a:solidFill>
          <a:latin typeface="Arial" charset="0"/>
        </a:defRPr>
      </a:lvl2pPr>
      <a:lvl3pPr algn="l" rtl="0" eaLnBrk="1" fontAlgn="base" hangingPunct="1">
        <a:spcBef>
          <a:spcPct val="0"/>
        </a:spcBef>
        <a:spcAft>
          <a:spcPct val="0"/>
        </a:spcAft>
        <a:defRPr sz="3200">
          <a:solidFill>
            <a:srgbClr val="0000FF"/>
          </a:solidFill>
          <a:latin typeface="Arial" charset="0"/>
        </a:defRPr>
      </a:lvl3pPr>
      <a:lvl4pPr algn="l" rtl="0" eaLnBrk="1" fontAlgn="base" hangingPunct="1">
        <a:spcBef>
          <a:spcPct val="0"/>
        </a:spcBef>
        <a:spcAft>
          <a:spcPct val="0"/>
        </a:spcAft>
        <a:defRPr sz="3200">
          <a:solidFill>
            <a:srgbClr val="0000FF"/>
          </a:solidFill>
          <a:latin typeface="Arial" charset="0"/>
        </a:defRPr>
      </a:lvl4pPr>
      <a:lvl5pPr algn="l" rtl="0" eaLnBrk="1" fontAlgn="base" hangingPunct="1">
        <a:spcBef>
          <a:spcPct val="0"/>
        </a:spcBef>
        <a:spcAft>
          <a:spcPct val="0"/>
        </a:spcAft>
        <a:defRPr sz="3200">
          <a:solidFill>
            <a:srgbClr val="0000FF"/>
          </a:solidFill>
          <a:latin typeface="Arial" charset="0"/>
        </a:defRPr>
      </a:lvl5pPr>
      <a:lvl6pPr marL="457200" algn="l" rtl="0" eaLnBrk="1" fontAlgn="base" hangingPunct="1">
        <a:spcBef>
          <a:spcPct val="0"/>
        </a:spcBef>
        <a:spcAft>
          <a:spcPct val="0"/>
        </a:spcAft>
        <a:defRPr sz="3200">
          <a:solidFill>
            <a:srgbClr val="0000FF"/>
          </a:solidFill>
          <a:latin typeface="Arial" charset="0"/>
        </a:defRPr>
      </a:lvl6pPr>
      <a:lvl7pPr marL="914400" algn="l" rtl="0" eaLnBrk="1" fontAlgn="base" hangingPunct="1">
        <a:spcBef>
          <a:spcPct val="0"/>
        </a:spcBef>
        <a:spcAft>
          <a:spcPct val="0"/>
        </a:spcAft>
        <a:defRPr sz="3200">
          <a:solidFill>
            <a:srgbClr val="0000FF"/>
          </a:solidFill>
          <a:latin typeface="Arial" charset="0"/>
        </a:defRPr>
      </a:lvl7pPr>
      <a:lvl8pPr marL="1371600" algn="l" rtl="0" eaLnBrk="1" fontAlgn="base" hangingPunct="1">
        <a:spcBef>
          <a:spcPct val="0"/>
        </a:spcBef>
        <a:spcAft>
          <a:spcPct val="0"/>
        </a:spcAft>
        <a:defRPr sz="3200">
          <a:solidFill>
            <a:srgbClr val="0000FF"/>
          </a:solidFill>
          <a:latin typeface="Arial" charset="0"/>
        </a:defRPr>
      </a:lvl8pPr>
      <a:lvl9pPr marL="1828800" algn="l" rtl="0" eaLnBrk="1" fontAlgn="base" hangingPunct="1">
        <a:spcBef>
          <a:spcPct val="0"/>
        </a:spcBef>
        <a:spcAft>
          <a:spcPct val="0"/>
        </a:spcAft>
        <a:defRPr sz="3200">
          <a:solidFill>
            <a:srgbClr val="0000FF"/>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j-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j-lt"/>
        </a:defRPr>
      </a:lvl2pPr>
      <a:lvl3pPr marL="1143000" indent="-228600" algn="l" rtl="0" eaLnBrk="1" fontAlgn="base" hangingPunct="1">
        <a:spcBef>
          <a:spcPct val="20000"/>
        </a:spcBef>
        <a:spcAft>
          <a:spcPct val="0"/>
        </a:spcAft>
        <a:buChar char="•"/>
        <a:defRPr sz="24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Investment Expenses Report</a:t>
            </a:r>
            <a:br>
              <a:rPr lang="en-US" dirty="0"/>
            </a:br>
            <a:r>
              <a:rPr lang="en-US" dirty="0"/>
              <a:t>FY 2016</a:t>
            </a:r>
          </a:p>
        </p:txBody>
      </p:sp>
      <p:sp>
        <p:nvSpPr>
          <p:cNvPr id="5" name="Text Placeholder 4"/>
          <p:cNvSpPr>
            <a:spLocks noGrp="1"/>
          </p:cNvSpPr>
          <p:nvPr>
            <p:ph type="body" sz="quarter" idx="11"/>
          </p:nvPr>
        </p:nvSpPr>
        <p:spPr/>
        <p:txBody>
          <a:bodyPr/>
          <a:lstStyle/>
          <a:p>
            <a:r>
              <a:rPr lang="en-US" dirty="0"/>
              <a:t>December 6, 2016</a:t>
            </a:r>
          </a:p>
        </p:txBody>
      </p:sp>
      <p:sp>
        <p:nvSpPr>
          <p:cNvPr id="6" name="Text Placeholder 5"/>
          <p:cNvSpPr>
            <a:spLocks noGrp="1"/>
          </p:cNvSpPr>
          <p:nvPr>
            <p:ph type="body" sz="quarter" idx="12"/>
          </p:nvPr>
        </p:nvSpPr>
        <p:spPr>
          <a:xfrm>
            <a:off x="2743200" y="5169043"/>
            <a:ext cx="3962400" cy="548640"/>
          </a:xfrm>
        </p:spPr>
        <p:txBody>
          <a:bodyPr/>
          <a:lstStyle/>
          <a:p>
            <a:r>
              <a:rPr lang="en-US" dirty="0"/>
              <a:t>Thomas Bauer, John Kemp, Charles Spiller</a:t>
            </a:r>
          </a:p>
        </p:txBody>
      </p:sp>
    </p:spTree>
    <p:extLst>
      <p:ext uri="{BB962C8B-B14F-4D97-AF65-F5344CB8AC3E}">
        <p14:creationId xmlns:p14="http://schemas.microsoft.com/office/powerpoint/2010/main" val="115173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9</a:t>
            </a:fld>
            <a:endParaRPr lang="en-US" dirty="0"/>
          </a:p>
        </p:txBody>
      </p:sp>
    </p:spTree>
    <p:extLst>
      <p:ext uri="{BB962C8B-B14F-4D97-AF65-F5344CB8AC3E}">
        <p14:creationId xmlns:p14="http://schemas.microsoft.com/office/powerpoint/2010/main" val="384429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10</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External vs Internal vs Other</a:t>
            </a:r>
            <a:endParaRPr lang="en-US" dirty="0"/>
          </a:p>
        </p:txBody>
      </p:sp>
      <p:sp>
        <p:nvSpPr>
          <p:cNvPr id="9" name="Date Placeholder 2"/>
          <p:cNvSpPr txBox="1">
            <a:spLocks/>
          </p:cNvSpPr>
          <p:nvPr/>
        </p:nvSpPr>
        <p:spPr>
          <a:xfrm>
            <a:off x="914400" y="6157595"/>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Amounts in millions of dollars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87982137"/>
              </p:ext>
            </p:extLst>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494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11</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External vs Internal vs Other</a:t>
            </a:r>
            <a:endParaRPr lang="en-US" dirty="0"/>
          </a:p>
        </p:txBody>
      </p:sp>
      <p:sp>
        <p:nvSpPr>
          <p:cNvPr id="7" name="Date Placeholder 2"/>
          <p:cNvSpPr txBox="1">
            <a:spLocks/>
          </p:cNvSpPr>
          <p:nvPr/>
        </p:nvSpPr>
        <p:spPr>
          <a:xfrm>
            <a:off x="914400" y="6157595"/>
            <a:ext cx="6172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Calculated based upon quarterly net NAV, i.e., excludes leverage and undrawn commitments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27959889"/>
              </p:ext>
            </p:extLst>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009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12</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External vs Internal vs Other</a:t>
            </a:r>
            <a:endParaRPr lang="en-US" dirty="0"/>
          </a:p>
        </p:txBody>
      </p:sp>
      <p:sp>
        <p:nvSpPr>
          <p:cNvPr id="6" name="Date Placeholder 2"/>
          <p:cNvSpPr txBox="1">
            <a:spLocks/>
          </p:cNvSpPr>
          <p:nvPr/>
        </p:nvSpPr>
        <p:spPr>
          <a:xfrm>
            <a:off x="914400" y="6157595"/>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Calculated based upon quarterly gross exposure, i.e., NAV plus leverage and undrawn commitments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44312744"/>
              </p:ext>
            </p:extLst>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388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13</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External vs Internal vs Other</a:t>
            </a:r>
            <a:endParaRPr lang="en-US" dirty="0"/>
          </a:p>
        </p:txBody>
      </p:sp>
      <p:sp>
        <p:nvSpPr>
          <p:cNvPr id="10" name="Date Placeholder 2"/>
          <p:cNvSpPr txBox="1">
            <a:spLocks/>
          </p:cNvSpPr>
          <p:nvPr/>
        </p:nvSpPr>
        <p:spPr>
          <a:xfrm>
            <a:off x="914400" y="6157595"/>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Amounts in billions of dollars</a:t>
            </a:r>
          </a:p>
          <a:p>
            <a:r>
              <a:rPr lang="en-US" sz="1100" dirty="0">
                <a:solidFill>
                  <a:srgbClr val="1F497D"/>
                </a:solidFill>
                <a:latin typeface="+mj-lt"/>
              </a:rPr>
              <a:t>Calculated based upon gross exposure, i.e., NAV plus leverage</a:t>
            </a:r>
          </a:p>
        </p:txBody>
      </p:sp>
      <p:graphicFrame>
        <p:nvGraphicFramePr>
          <p:cNvPr id="9" name="Content Placeholder 8"/>
          <p:cNvGraphicFramePr>
            <a:graphicFrameLocks noGrp="1"/>
          </p:cNvGraphicFramePr>
          <p:nvPr>
            <p:ph idx="1"/>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328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14</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External vs Internal vs Other</a:t>
            </a:r>
            <a:endParaRPr lang="en-US" dirty="0"/>
          </a:p>
        </p:txBody>
      </p:sp>
      <p:sp>
        <p:nvSpPr>
          <p:cNvPr id="9" name="Date Placeholder 2"/>
          <p:cNvSpPr txBox="1">
            <a:spLocks/>
          </p:cNvSpPr>
          <p:nvPr/>
        </p:nvSpPr>
        <p:spPr>
          <a:xfrm>
            <a:off x="914400" y="6157595"/>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Calculated based upon gross exposure, i.e., NAV plus leverage</a:t>
            </a:r>
          </a:p>
        </p:txBody>
      </p:sp>
      <p:graphicFrame>
        <p:nvGraphicFramePr>
          <p:cNvPr id="7" name="Content Placeholder 6"/>
          <p:cNvGraphicFramePr>
            <a:graphicFrameLocks noGrp="1"/>
          </p:cNvGraphicFramePr>
          <p:nvPr>
            <p:ph idx="1"/>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328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15</a:t>
            </a:fld>
            <a:endParaRPr lang="en-US" dirty="0"/>
          </a:p>
        </p:txBody>
      </p:sp>
    </p:spTree>
    <p:extLst>
      <p:ext uri="{BB962C8B-B14F-4D97-AF65-F5344CB8AC3E}">
        <p14:creationId xmlns:p14="http://schemas.microsoft.com/office/powerpoint/2010/main" val="367317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16</a:t>
            </a:fld>
            <a:endParaRPr lang="en-US" dirty="0"/>
          </a:p>
        </p:txBody>
      </p:sp>
      <p:sp>
        <p:nvSpPr>
          <p:cNvPr id="6" name="Content Placeholder 5"/>
          <p:cNvSpPr>
            <a:spLocks noGrp="1"/>
          </p:cNvSpPr>
          <p:nvPr>
            <p:ph idx="1"/>
          </p:nvPr>
        </p:nvSpPr>
        <p:spPr/>
        <p:txBody>
          <a:bodyPr/>
          <a:lstStyle/>
          <a:p>
            <a:r>
              <a:rPr lang="en-US" sz="1600" dirty="0">
                <a:solidFill>
                  <a:schemeClr val="accent1">
                    <a:lumMod val="75000"/>
                  </a:schemeClr>
                </a:solidFill>
              </a:rPr>
              <a:t>IF</a:t>
            </a:r>
          </a:p>
          <a:p>
            <a:pPr lvl="1"/>
            <a:r>
              <a:rPr lang="en-US" sz="1600" dirty="0">
                <a:solidFill>
                  <a:schemeClr val="accent1">
                    <a:lumMod val="75000"/>
                  </a:schemeClr>
                </a:solidFill>
              </a:rPr>
              <a:t>Gross Return		   	10%</a:t>
            </a:r>
          </a:p>
          <a:p>
            <a:pPr lvl="1"/>
            <a:r>
              <a:rPr lang="en-US" sz="1600" dirty="0">
                <a:solidFill>
                  <a:schemeClr val="accent1">
                    <a:lumMod val="75000"/>
                  </a:schemeClr>
                </a:solidFill>
              </a:rPr>
              <a:t>Base Fee		 		1%     </a:t>
            </a:r>
          </a:p>
          <a:p>
            <a:pPr lvl="1"/>
            <a:r>
              <a:rPr lang="en-US" sz="1600" dirty="0">
                <a:solidFill>
                  <a:schemeClr val="accent1">
                    <a:lumMod val="75000"/>
                  </a:schemeClr>
                </a:solidFill>
              </a:rPr>
              <a:t>Hurdle Rate		  		6%</a:t>
            </a:r>
          </a:p>
          <a:p>
            <a:pPr lvl="1"/>
            <a:r>
              <a:rPr lang="en-US" sz="1600" dirty="0">
                <a:solidFill>
                  <a:schemeClr val="accent1">
                    <a:lumMod val="75000"/>
                  </a:schemeClr>
                </a:solidFill>
              </a:rPr>
              <a:t>Profit Share		  		20%</a:t>
            </a:r>
          </a:p>
          <a:p>
            <a:r>
              <a:rPr lang="en-US" sz="1600" dirty="0">
                <a:solidFill>
                  <a:schemeClr val="accent1">
                    <a:lumMod val="75000"/>
                  </a:schemeClr>
                </a:solidFill>
              </a:rPr>
              <a:t>THEN</a:t>
            </a:r>
          </a:p>
          <a:p>
            <a:pPr lvl="1"/>
            <a:r>
              <a:rPr lang="en-US" sz="1600" dirty="0">
                <a:solidFill>
                  <a:schemeClr val="accent1">
                    <a:lumMod val="75000"/>
                  </a:schemeClr>
                </a:solidFill>
              </a:rPr>
              <a:t>Profit Share = (10% - 1% - 6%) * 20% = 0.6%</a:t>
            </a:r>
          </a:p>
          <a:p>
            <a:pPr lvl="1"/>
            <a:endParaRPr lang="en-US" sz="1600" dirty="0">
              <a:solidFill>
                <a:schemeClr val="accent1">
                  <a:lumMod val="75000"/>
                </a:schemeClr>
              </a:solidFill>
            </a:endParaRPr>
          </a:p>
          <a:p>
            <a:pPr lvl="1"/>
            <a:endParaRPr lang="en-US" sz="1600" dirty="0">
              <a:solidFill>
                <a:schemeClr val="accent1">
                  <a:lumMod val="75000"/>
                </a:schemeClr>
              </a:solidFill>
            </a:endParaRPr>
          </a:p>
          <a:p>
            <a:r>
              <a:rPr lang="en-US" sz="1600" dirty="0">
                <a:solidFill>
                  <a:schemeClr val="accent1">
                    <a:lumMod val="75000"/>
                  </a:schemeClr>
                </a:solidFill>
              </a:rPr>
              <a:t>Return To Manager</a:t>
            </a:r>
          </a:p>
          <a:p>
            <a:pPr lvl="2"/>
            <a:r>
              <a:rPr lang="en-US" sz="1600" dirty="0">
                <a:solidFill>
                  <a:schemeClr val="accent1">
                    <a:lumMod val="75000"/>
                  </a:schemeClr>
                </a:solidFill>
              </a:rPr>
              <a:t>Base Fee	 		1%</a:t>
            </a:r>
          </a:p>
          <a:p>
            <a:pPr lvl="2"/>
            <a:r>
              <a:rPr lang="en-US" sz="1600" dirty="0">
                <a:solidFill>
                  <a:schemeClr val="accent1">
                    <a:lumMod val="75000"/>
                  </a:schemeClr>
                </a:solidFill>
              </a:rPr>
              <a:t>Profit Share	   		0.6%</a:t>
            </a:r>
          </a:p>
          <a:p>
            <a:pPr lvl="2"/>
            <a:r>
              <a:rPr lang="en-US" sz="1600" dirty="0">
                <a:solidFill>
                  <a:schemeClr val="accent1">
                    <a:lumMod val="75000"/>
                  </a:schemeClr>
                </a:solidFill>
              </a:rPr>
              <a:t>Total				1.6%</a:t>
            </a:r>
          </a:p>
          <a:p>
            <a:r>
              <a:rPr lang="en-US" sz="1600" dirty="0">
                <a:solidFill>
                  <a:schemeClr val="accent1">
                    <a:lumMod val="75000"/>
                  </a:schemeClr>
                </a:solidFill>
              </a:rPr>
              <a:t>Return To PSERS</a:t>
            </a:r>
          </a:p>
          <a:p>
            <a:pPr lvl="2"/>
            <a:r>
              <a:rPr lang="en-US" sz="1600" dirty="0">
                <a:solidFill>
                  <a:schemeClr val="accent1">
                    <a:lumMod val="75000"/>
                  </a:schemeClr>
                </a:solidFill>
              </a:rPr>
              <a:t>Gross Return less Manager Share	8.4%</a:t>
            </a:r>
          </a:p>
        </p:txBody>
      </p:sp>
      <p:sp>
        <p:nvSpPr>
          <p:cNvPr id="5" name="Title 4"/>
          <p:cNvSpPr>
            <a:spLocks noGrp="1"/>
          </p:cNvSpPr>
          <p:nvPr>
            <p:ph type="title"/>
          </p:nvPr>
        </p:nvSpPr>
        <p:spPr/>
        <p:txBody>
          <a:bodyPr/>
          <a:lstStyle/>
          <a:p>
            <a:r>
              <a:rPr lang="en-US" dirty="0">
                <a:solidFill>
                  <a:srgbClr val="4F81BD">
                    <a:lumMod val="75000"/>
                  </a:srgbClr>
                </a:solidFill>
              </a:rPr>
              <a:t>Stylized Example	</a:t>
            </a:r>
            <a:endParaRPr lang="en-US" dirty="0"/>
          </a:p>
        </p:txBody>
      </p:sp>
      <p:sp>
        <p:nvSpPr>
          <p:cNvPr id="7" name="TextBox 6"/>
          <p:cNvSpPr txBox="1"/>
          <p:nvPr/>
        </p:nvSpPr>
        <p:spPr>
          <a:xfrm>
            <a:off x="5410200" y="4572000"/>
            <a:ext cx="457200" cy="293132"/>
          </a:xfrm>
          <a:prstGeom prst="rect">
            <a:avLst/>
          </a:prstGeom>
          <a:noFill/>
          <a:ln>
            <a:solidFill>
              <a:schemeClr val="tx1"/>
            </a:solidFill>
          </a:ln>
        </p:spPr>
        <p:txBody>
          <a:bodyPr wrap="square" rtlCol="0">
            <a:spAutoFit/>
          </a:bodyPr>
          <a:lstStyle/>
          <a:p>
            <a:endParaRPr lang="en-US" dirty="0"/>
          </a:p>
        </p:txBody>
      </p:sp>
      <p:sp>
        <p:nvSpPr>
          <p:cNvPr id="9" name="TextBox 8"/>
          <p:cNvSpPr txBox="1"/>
          <p:nvPr/>
        </p:nvSpPr>
        <p:spPr>
          <a:xfrm>
            <a:off x="5410200" y="1350656"/>
            <a:ext cx="432683" cy="293132"/>
          </a:xfrm>
          <a:prstGeom prst="rect">
            <a:avLst/>
          </a:prstGeom>
          <a:noFill/>
          <a:ln>
            <a:solidFill>
              <a:schemeClr val="tx1"/>
            </a:solidFill>
          </a:ln>
        </p:spPr>
        <p:txBody>
          <a:bodyPr wrap="square" rtlCol="0">
            <a:spAutoFit/>
          </a:bodyPr>
          <a:lstStyle/>
          <a:p>
            <a:endParaRPr lang="en-US" dirty="0"/>
          </a:p>
        </p:txBody>
      </p:sp>
      <p:sp>
        <p:nvSpPr>
          <p:cNvPr id="10" name="TextBox 9"/>
          <p:cNvSpPr txBox="1"/>
          <p:nvPr/>
        </p:nvSpPr>
        <p:spPr>
          <a:xfrm>
            <a:off x="5385683" y="5181600"/>
            <a:ext cx="457200" cy="293132"/>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27889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17</a:t>
            </a:fld>
            <a:endParaRPr lang="en-US" dirty="0"/>
          </a:p>
        </p:txBody>
      </p:sp>
      <p:sp>
        <p:nvSpPr>
          <p:cNvPr id="6" name="Content Placeholder 5"/>
          <p:cNvSpPr>
            <a:spLocks noGrp="1"/>
          </p:cNvSpPr>
          <p:nvPr>
            <p:ph idx="1"/>
          </p:nvPr>
        </p:nvSpPr>
        <p:spPr/>
        <p:txBody>
          <a:bodyPr/>
          <a:lstStyle/>
          <a:p>
            <a:pPr lvl="0">
              <a:buClr>
                <a:srgbClr val="4F81BD">
                  <a:lumMod val="75000"/>
                </a:srgbClr>
              </a:buClr>
            </a:pPr>
            <a:r>
              <a:rPr lang="en-US" sz="1600" dirty="0">
                <a:solidFill>
                  <a:srgbClr val="4F81BD">
                    <a:lumMod val="75000"/>
                  </a:srgbClr>
                </a:solidFill>
              </a:rPr>
              <a:t>Gross Return less Hurdle Rate 	4%</a:t>
            </a:r>
          </a:p>
          <a:p>
            <a:pPr lvl="0">
              <a:buClr>
                <a:srgbClr val="4F81BD">
                  <a:lumMod val="75000"/>
                </a:srgbClr>
              </a:buClr>
            </a:pPr>
            <a:r>
              <a:rPr lang="en-US" sz="1600" dirty="0">
                <a:solidFill>
                  <a:srgbClr val="4F81BD">
                    <a:lumMod val="75000"/>
                  </a:srgbClr>
                </a:solidFill>
              </a:rPr>
              <a:t>Total Investment Expense		</a:t>
            </a:r>
            <a:r>
              <a:rPr lang="en-US" sz="1600" dirty="0">
                <a:solidFill>
                  <a:srgbClr val="FF0000"/>
                </a:solidFill>
              </a:rPr>
              <a:t>1.6%</a:t>
            </a:r>
            <a:r>
              <a:rPr lang="en-US" sz="1600" dirty="0">
                <a:solidFill>
                  <a:srgbClr val="4F81BD">
                    <a:lumMod val="75000"/>
                  </a:srgbClr>
                </a:solidFill>
              </a:rPr>
              <a:t> (Goes to Manager)</a:t>
            </a:r>
          </a:p>
          <a:p>
            <a:pPr lvl="0">
              <a:buClr>
                <a:srgbClr val="4F81BD">
                  <a:lumMod val="75000"/>
                </a:srgbClr>
              </a:buClr>
            </a:pPr>
            <a:r>
              <a:rPr lang="en-US" sz="1600" dirty="0">
                <a:solidFill>
                  <a:srgbClr val="4F81BD">
                    <a:lumMod val="75000"/>
                  </a:srgbClr>
                </a:solidFill>
              </a:rPr>
              <a:t>Alpha 				</a:t>
            </a:r>
            <a:r>
              <a:rPr lang="en-US" sz="1600" dirty="0">
                <a:solidFill>
                  <a:srgbClr val="00B050"/>
                </a:solidFill>
              </a:rPr>
              <a:t>2.4%</a:t>
            </a:r>
            <a:r>
              <a:rPr lang="en-US" sz="1600" dirty="0">
                <a:solidFill>
                  <a:srgbClr val="4F81BD">
                    <a:lumMod val="75000"/>
                  </a:srgbClr>
                </a:solidFill>
              </a:rPr>
              <a:t> (Goes to PSERS)</a:t>
            </a:r>
          </a:p>
          <a:p>
            <a:pPr marL="457200" lvl="1" indent="0">
              <a:buNone/>
            </a:pPr>
            <a:endParaRPr lang="en-US" sz="1600" dirty="0">
              <a:solidFill>
                <a:schemeClr val="accent1">
                  <a:lumMod val="75000"/>
                </a:schemeClr>
              </a:solidFill>
            </a:endParaRPr>
          </a:p>
        </p:txBody>
      </p:sp>
      <p:sp>
        <p:nvSpPr>
          <p:cNvPr id="5" name="Title 4"/>
          <p:cNvSpPr>
            <a:spLocks noGrp="1"/>
          </p:cNvSpPr>
          <p:nvPr>
            <p:ph type="title"/>
          </p:nvPr>
        </p:nvSpPr>
        <p:spPr/>
        <p:txBody>
          <a:bodyPr/>
          <a:lstStyle/>
          <a:p>
            <a:r>
              <a:rPr lang="en-US" dirty="0">
                <a:solidFill>
                  <a:srgbClr val="4F81BD">
                    <a:lumMod val="75000"/>
                  </a:srgbClr>
                </a:solidFill>
              </a:rPr>
              <a:t>Stylized Example		</a:t>
            </a:r>
            <a:endParaRPr lang="en-US" dirty="0"/>
          </a:p>
        </p:txBody>
      </p:sp>
    </p:spTree>
    <p:extLst>
      <p:ext uri="{BB962C8B-B14F-4D97-AF65-F5344CB8AC3E}">
        <p14:creationId xmlns:p14="http://schemas.microsoft.com/office/powerpoint/2010/main" val="354932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18</a:t>
            </a:fld>
            <a:endParaRPr lang="en-US" dirty="0"/>
          </a:p>
        </p:txBody>
      </p:sp>
      <p:sp>
        <p:nvSpPr>
          <p:cNvPr id="6" name="Content Placeholder 5"/>
          <p:cNvSpPr>
            <a:spLocks noGrp="1"/>
          </p:cNvSpPr>
          <p:nvPr>
            <p:ph idx="1"/>
          </p:nvPr>
        </p:nvSpPr>
        <p:spPr/>
        <p:txBody>
          <a:bodyPr/>
          <a:lstStyle/>
          <a:p>
            <a:r>
              <a:rPr lang="en-US" sz="1600" dirty="0">
                <a:solidFill>
                  <a:schemeClr val="accent1">
                    <a:lumMod val="75000"/>
                  </a:schemeClr>
                </a:solidFill>
              </a:rPr>
              <a:t>IF</a:t>
            </a:r>
          </a:p>
          <a:p>
            <a:pPr lvl="1"/>
            <a:r>
              <a:rPr lang="en-US" sz="1600" dirty="0">
                <a:solidFill>
                  <a:schemeClr val="accent1">
                    <a:lumMod val="75000"/>
                  </a:schemeClr>
                </a:solidFill>
              </a:rPr>
              <a:t>Gross Return	   		12%</a:t>
            </a:r>
          </a:p>
          <a:p>
            <a:pPr lvl="1"/>
            <a:r>
              <a:rPr lang="en-US" sz="1600" dirty="0">
                <a:solidFill>
                  <a:schemeClr val="accent1">
                    <a:lumMod val="75000"/>
                  </a:schemeClr>
                </a:solidFill>
              </a:rPr>
              <a:t>Base Fee		 		1%     </a:t>
            </a:r>
          </a:p>
          <a:p>
            <a:pPr lvl="1"/>
            <a:r>
              <a:rPr lang="en-US" sz="1600" dirty="0">
                <a:solidFill>
                  <a:schemeClr val="accent1">
                    <a:lumMod val="75000"/>
                  </a:schemeClr>
                </a:solidFill>
              </a:rPr>
              <a:t>Hurdle Rate		  		6%</a:t>
            </a:r>
          </a:p>
          <a:p>
            <a:pPr lvl="1"/>
            <a:r>
              <a:rPr lang="en-US" sz="1600" dirty="0">
                <a:solidFill>
                  <a:schemeClr val="accent1">
                    <a:lumMod val="75000"/>
                  </a:schemeClr>
                </a:solidFill>
              </a:rPr>
              <a:t>Profit Share		  		20%</a:t>
            </a:r>
          </a:p>
          <a:p>
            <a:r>
              <a:rPr lang="en-US" sz="1600" dirty="0">
                <a:solidFill>
                  <a:schemeClr val="accent1">
                    <a:lumMod val="75000"/>
                  </a:schemeClr>
                </a:solidFill>
              </a:rPr>
              <a:t>THEN</a:t>
            </a:r>
          </a:p>
          <a:p>
            <a:pPr lvl="1"/>
            <a:r>
              <a:rPr lang="en-US" sz="1600" dirty="0">
                <a:solidFill>
                  <a:schemeClr val="accent1">
                    <a:lumMod val="75000"/>
                  </a:schemeClr>
                </a:solidFill>
              </a:rPr>
              <a:t>Profit Share = (10% - 1% - 6%) * 20% = 1%</a:t>
            </a:r>
          </a:p>
          <a:p>
            <a:pPr lvl="1"/>
            <a:endParaRPr lang="en-US" sz="1600" dirty="0">
              <a:solidFill>
                <a:schemeClr val="accent1">
                  <a:lumMod val="75000"/>
                </a:schemeClr>
              </a:solidFill>
            </a:endParaRPr>
          </a:p>
          <a:p>
            <a:pPr lvl="1"/>
            <a:endParaRPr lang="en-US" sz="1600" dirty="0">
              <a:solidFill>
                <a:schemeClr val="accent1">
                  <a:lumMod val="75000"/>
                </a:schemeClr>
              </a:solidFill>
            </a:endParaRPr>
          </a:p>
          <a:p>
            <a:r>
              <a:rPr lang="en-US" sz="1600" dirty="0">
                <a:solidFill>
                  <a:schemeClr val="accent1">
                    <a:lumMod val="75000"/>
                  </a:schemeClr>
                </a:solidFill>
              </a:rPr>
              <a:t>Return To Manager</a:t>
            </a:r>
          </a:p>
          <a:p>
            <a:pPr lvl="2"/>
            <a:r>
              <a:rPr lang="en-US" sz="1600" dirty="0">
                <a:solidFill>
                  <a:schemeClr val="accent1">
                    <a:lumMod val="75000"/>
                  </a:schemeClr>
                </a:solidFill>
              </a:rPr>
              <a:t>Base Fee	 		1%</a:t>
            </a:r>
          </a:p>
          <a:p>
            <a:pPr lvl="2"/>
            <a:r>
              <a:rPr lang="en-US" sz="1600" dirty="0">
                <a:solidFill>
                  <a:schemeClr val="accent1">
                    <a:lumMod val="75000"/>
                  </a:schemeClr>
                </a:solidFill>
              </a:rPr>
              <a:t>Profit Share	   		1%</a:t>
            </a:r>
          </a:p>
          <a:p>
            <a:pPr lvl="2"/>
            <a:r>
              <a:rPr lang="en-US" sz="1600" dirty="0">
                <a:solidFill>
                  <a:schemeClr val="accent1">
                    <a:lumMod val="75000"/>
                  </a:schemeClr>
                </a:solidFill>
              </a:rPr>
              <a:t>Total				2%</a:t>
            </a:r>
          </a:p>
          <a:p>
            <a:r>
              <a:rPr lang="en-US" sz="1600" dirty="0">
                <a:solidFill>
                  <a:schemeClr val="accent1">
                    <a:lumMod val="75000"/>
                  </a:schemeClr>
                </a:solidFill>
              </a:rPr>
              <a:t>Return To PSERS</a:t>
            </a:r>
          </a:p>
          <a:p>
            <a:pPr lvl="2"/>
            <a:r>
              <a:rPr lang="en-US" sz="1600" dirty="0">
                <a:solidFill>
                  <a:schemeClr val="accent1">
                    <a:lumMod val="75000"/>
                  </a:schemeClr>
                </a:solidFill>
              </a:rPr>
              <a:t>Gross Return less Manager Share	10%</a:t>
            </a:r>
          </a:p>
        </p:txBody>
      </p:sp>
      <p:sp>
        <p:nvSpPr>
          <p:cNvPr id="5" name="Title 4"/>
          <p:cNvSpPr>
            <a:spLocks noGrp="1"/>
          </p:cNvSpPr>
          <p:nvPr>
            <p:ph type="title"/>
          </p:nvPr>
        </p:nvSpPr>
        <p:spPr/>
        <p:txBody>
          <a:bodyPr/>
          <a:lstStyle/>
          <a:p>
            <a:r>
              <a:rPr lang="en-US" dirty="0">
                <a:solidFill>
                  <a:srgbClr val="4F81BD">
                    <a:lumMod val="75000"/>
                  </a:srgbClr>
                </a:solidFill>
              </a:rPr>
              <a:t>Stylized Example	</a:t>
            </a:r>
            <a:endParaRPr lang="en-US" dirty="0"/>
          </a:p>
        </p:txBody>
      </p:sp>
      <p:sp>
        <p:nvSpPr>
          <p:cNvPr id="7" name="TextBox 6"/>
          <p:cNvSpPr txBox="1"/>
          <p:nvPr/>
        </p:nvSpPr>
        <p:spPr>
          <a:xfrm>
            <a:off x="5334000" y="4572000"/>
            <a:ext cx="457200" cy="293132"/>
          </a:xfrm>
          <a:prstGeom prst="rect">
            <a:avLst/>
          </a:prstGeom>
          <a:noFill/>
          <a:ln>
            <a:solidFill>
              <a:schemeClr val="tx1"/>
            </a:solidFill>
          </a:ln>
        </p:spPr>
        <p:txBody>
          <a:bodyPr wrap="square" rtlCol="0">
            <a:spAutoFit/>
          </a:bodyPr>
          <a:lstStyle/>
          <a:p>
            <a:endParaRPr lang="en-US" dirty="0"/>
          </a:p>
        </p:txBody>
      </p:sp>
      <p:sp>
        <p:nvSpPr>
          <p:cNvPr id="9" name="TextBox 8"/>
          <p:cNvSpPr txBox="1"/>
          <p:nvPr/>
        </p:nvSpPr>
        <p:spPr>
          <a:xfrm>
            <a:off x="5410200" y="1350656"/>
            <a:ext cx="432683" cy="293132"/>
          </a:xfrm>
          <a:prstGeom prst="rect">
            <a:avLst/>
          </a:prstGeom>
          <a:noFill/>
          <a:ln>
            <a:solidFill>
              <a:schemeClr val="tx1"/>
            </a:solidFill>
          </a:ln>
        </p:spPr>
        <p:txBody>
          <a:bodyPr wrap="square" rtlCol="0">
            <a:spAutoFit/>
          </a:bodyPr>
          <a:lstStyle/>
          <a:p>
            <a:endParaRPr lang="en-US" dirty="0"/>
          </a:p>
        </p:txBody>
      </p:sp>
      <p:sp>
        <p:nvSpPr>
          <p:cNvPr id="10" name="TextBox 9"/>
          <p:cNvSpPr txBox="1"/>
          <p:nvPr/>
        </p:nvSpPr>
        <p:spPr>
          <a:xfrm>
            <a:off x="5385683" y="5181600"/>
            <a:ext cx="457200" cy="293132"/>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89743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1</a:t>
            </a:fld>
            <a:endParaRPr lang="en-US" dirty="0"/>
          </a:p>
        </p:txBody>
      </p:sp>
    </p:spTree>
    <p:extLst>
      <p:ext uri="{BB962C8B-B14F-4D97-AF65-F5344CB8AC3E}">
        <p14:creationId xmlns:p14="http://schemas.microsoft.com/office/powerpoint/2010/main" val="323471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19</a:t>
            </a:fld>
            <a:endParaRPr lang="en-US" dirty="0"/>
          </a:p>
        </p:txBody>
      </p:sp>
      <p:sp>
        <p:nvSpPr>
          <p:cNvPr id="6" name="Content Placeholder 5"/>
          <p:cNvSpPr>
            <a:spLocks noGrp="1"/>
          </p:cNvSpPr>
          <p:nvPr>
            <p:ph idx="1"/>
          </p:nvPr>
        </p:nvSpPr>
        <p:spPr/>
        <p:txBody>
          <a:bodyPr/>
          <a:lstStyle/>
          <a:p>
            <a:pPr lvl="0">
              <a:buClr>
                <a:srgbClr val="4F81BD">
                  <a:lumMod val="75000"/>
                </a:srgbClr>
              </a:buClr>
            </a:pPr>
            <a:r>
              <a:rPr lang="en-US" sz="1600" dirty="0">
                <a:solidFill>
                  <a:srgbClr val="4F81BD">
                    <a:lumMod val="75000"/>
                  </a:srgbClr>
                </a:solidFill>
              </a:rPr>
              <a:t>Gross Return less Hurdle Rate 	 6%</a:t>
            </a:r>
          </a:p>
          <a:p>
            <a:pPr lvl="0">
              <a:buClr>
                <a:srgbClr val="4F81BD">
                  <a:lumMod val="75000"/>
                </a:srgbClr>
              </a:buClr>
            </a:pPr>
            <a:r>
              <a:rPr lang="en-US" sz="1600" dirty="0">
                <a:solidFill>
                  <a:srgbClr val="4F81BD">
                    <a:lumMod val="75000"/>
                  </a:srgbClr>
                </a:solidFill>
              </a:rPr>
              <a:t>Total Investment Expense		 </a:t>
            </a:r>
            <a:r>
              <a:rPr lang="en-US" sz="1600" dirty="0">
                <a:solidFill>
                  <a:srgbClr val="FF0000"/>
                </a:solidFill>
              </a:rPr>
              <a:t>2%</a:t>
            </a:r>
            <a:r>
              <a:rPr lang="en-US" sz="1600" dirty="0">
                <a:solidFill>
                  <a:srgbClr val="4F81BD">
                    <a:lumMod val="75000"/>
                  </a:srgbClr>
                </a:solidFill>
              </a:rPr>
              <a:t> (Goes to Manager)</a:t>
            </a:r>
          </a:p>
          <a:p>
            <a:pPr lvl="0">
              <a:buClr>
                <a:srgbClr val="4F81BD">
                  <a:lumMod val="75000"/>
                </a:srgbClr>
              </a:buClr>
            </a:pPr>
            <a:r>
              <a:rPr lang="en-US" sz="1600" dirty="0">
                <a:solidFill>
                  <a:srgbClr val="4F81BD">
                    <a:lumMod val="75000"/>
                  </a:srgbClr>
                </a:solidFill>
              </a:rPr>
              <a:t>Alpha 				 </a:t>
            </a:r>
            <a:r>
              <a:rPr lang="en-US" sz="1600" dirty="0">
                <a:solidFill>
                  <a:srgbClr val="00B050"/>
                </a:solidFill>
              </a:rPr>
              <a:t>4%</a:t>
            </a:r>
            <a:r>
              <a:rPr lang="en-US" sz="1600" dirty="0">
                <a:solidFill>
                  <a:srgbClr val="4F81BD">
                    <a:lumMod val="75000"/>
                  </a:srgbClr>
                </a:solidFill>
              </a:rPr>
              <a:t> (Goes to PSERS)</a:t>
            </a:r>
          </a:p>
          <a:p>
            <a:pPr lvl="0">
              <a:buClr>
                <a:srgbClr val="4F81BD">
                  <a:lumMod val="75000"/>
                </a:srgbClr>
              </a:buClr>
            </a:pPr>
            <a:endParaRPr lang="en-US" sz="1600" dirty="0">
              <a:solidFill>
                <a:srgbClr val="4F81BD">
                  <a:lumMod val="75000"/>
                </a:srgbClr>
              </a:solidFill>
            </a:endParaRPr>
          </a:p>
          <a:p>
            <a:pPr lvl="0">
              <a:buClr>
                <a:srgbClr val="4F81BD">
                  <a:lumMod val="75000"/>
                </a:srgbClr>
              </a:buClr>
            </a:pPr>
            <a:endParaRPr lang="en-US" sz="1600" dirty="0">
              <a:solidFill>
                <a:srgbClr val="4F81BD">
                  <a:lumMod val="75000"/>
                </a:srgbClr>
              </a:solidFill>
            </a:endParaRPr>
          </a:p>
          <a:p>
            <a:pPr lvl="0">
              <a:buClr>
                <a:srgbClr val="4F81BD">
                  <a:lumMod val="75000"/>
                </a:srgbClr>
              </a:buClr>
            </a:pPr>
            <a:r>
              <a:rPr lang="en-US" sz="1600" dirty="0">
                <a:solidFill>
                  <a:srgbClr val="4F81BD">
                    <a:lumMod val="75000"/>
                  </a:srgbClr>
                </a:solidFill>
              </a:rPr>
              <a:t>Better manager earns higher fee</a:t>
            </a:r>
          </a:p>
          <a:p>
            <a:pPr lvl="0">
              <a:buClr>
                <a:srgbClr val="4F81BD">
                  <a:lumMod val="75000"/>
                </a:srgbClr>
              </a:buClr>
            </a:pPr>
            <a:r>
              <a:rPr lang="en-US" sz="1600" dirty="0">
                <a:solidFill>
                  <a:srgbClr val="4F81BD">
                    <a:lumMod val="75000"/>
                  </a:srgbClr>
                </a:solidFill>
              </a:rPr>
              <a:t>PSERS earns higher alpha</a:t>
            </a:r>
          </a:p>
          <a:p>
            <a:pPr lvl="0">
              <a:buClr>
                <a:srgbClr val="4F81BD">
                  <a:lumMod val="75000"/>
                </a:srgbClr>
              </a:buClr>
            </a:pPr>
            <a:r>
              <a:rPr lang="en-US" sz="1600" dirty="0">
                <a:solidFill>
                  <a:srgbClr val="4F81BD">
                    <a:lumMod val="75000"/>
                  </a:srgbClr>
                </a:solidFill>
              </a:rPr>
              <a:t>Win-win</a:t>
            </a:r>
          </a:p>
          <a:p>
            <a:pPr lvl="1"/>
            <a:endParaRPr lang="en-US" sz="1600" dirty="0">
              <a:solidFill>
                <a:schemeClr val="accent1">
                  <a:lumMod val="75000"/>
                </a:schemeClr>
              </a:solidFill>
            </a:endParaRPr>
          </a:p>
        </p:txBody>
      </p:sp>
      <p:sp>
        <p:nvSpPr>
          <p:cNvPr id="5" name="Title 4"/>
          <p:cNvSpPr>
            <a:spLocks noGrp="1"/>
          </p:cNvSpPr>
          <p:nvPr>
            <p:ph type="title"/>
          </p:nvPr>
        </p:nvSpPr>
        <p:spPr/>
        <p:txBody>
          <a:bodyPr/>
          <a:lstStyle/>
          <a:p>
            <a:r>
              <a:rPr lang="en-US" dirty="0">
                <a:solidFill>
                  <a:srgbClr val="4F81BD">
                    <a:lumMod val="75000"/>
                  </a:srgbClr>
                </a:solidFill>
              </a:rPr>
              <a:t>Stylized Example		</a:t>
            </a:r>
            <a:endParaRPr lang="en-US" dirty="0"/>
          </a:p>
        </p:txBody>
      </p:sp>
    </p:spTree>
    <p:extLst>
      <p:ext uri="{BB962C8B-B14F-4D97-AF65-F5344CB8AC3E}">
        <p14:creationId xmlns:p14="http://schemas.microsoft.com/office/powerpoint/2010/main" val="277978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20</a:t>
            </a:fld>
            <a:endParaRPr lang="en-US" dirty="0"/>
          </a:p>
        </p:txBody>
      </p:sp>
    </p:spTree>
    <p:extLst>
      <p:ext uri="{BB962C8B-B14F-4D97-AF65-F5344CB8AC3E}">
        <p14:creationId xmlns:p14="http://schemas.microsoft.com/office/powerpoint/2010/main" val="20696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21</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Total Investment Expenses vs Alpha</a:t>
            </a:r>
            <a:endParaRPr lang="en-US" dirty="0"/>
          </a:p>
        </p:txBody>
      </p:sp>
      <p:sp>
        <p:nvSpPr>
          <p:cNvPr id="9" name="Date Placeholder 2"/>
          <p:cNvSpPr txBox="1">
            <a:spLocks/>
          </p:cNvSpPr>
          <p:nvPr/>
        </p:nvSpPr>
        <p:spPr>
          <a:xfrm>
            <a:off x="914400" y="6157595"/>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Dollar amounts in millions</a:t>
            </a:r>
          </a:p>
          <a:p>
            <a:r>
              <a:rPr lang="en-US" sz="1100" dirty="0">
                <a:solidFill>
                  <a:srgbClr val="1F497D"/>
                </a:solidFill>
                <a:latin typeface="+mj-lt"/>
              </a:rPr>
              <a:t>“e” represents estimate</a:t>
            </a:r>
          </a:p>
        </p:txBody>
      </p:sp>
      <p:sp>
        <p:nvSpPr>
          <p:cNvPr id="2" name="TextBox 1"/>
          <p:cNvSpPr txBox="1"/>
          <p:nvPr/>
        </p:nvSpPr>
        <p:spPr>
          <a:xfrm>
            <a:off x="5486400" y="4343400"/>
            <a:ext cx="3037398" cy="738664"/>
          </a:xfrm>
          <a:prstGeom prst="rect">
            <a:avLst/>
          </a:prstGeom>
          <a:noFill/>
          <a:ln>
            <a:solidFill>
              <a:schemeClr val="tx1"/>
            </a:solidFill>
          </a:ln>
        </p:spPr>
        <p:txBody>
          <a:bodyPr wrap="square" rtlCol="0">
            <a:spAutoFit/>
          </a:bodyPr>
          <a:lstStyle/>
          <a:p>
            <a:r>
              <a:rPr lang="en-US" sz="1400" b="1" dirty="0">
                <a:solidFill>
                  <a:schemeClr val="accent1">
                    <a:lumMod val="75000"/>
                  </a:schemeClr>
                </a:solidFill>
              </a:rPr>
              <a:t>Cumulative Total Over 10 years</a:t>
            </a:r>
          </a:p>
          <a:p>
            <a:r>
              <a:rPr lang="en-US" sz="1400" dirty="0">
                <a:solidFill>
                  <a:schemeClr val="accent1">
                    <a:lumMod val="75000"/>
                  </a:schemeClr>
                </a:solidFill>
              </a:rPr>
              <a:t>Total Alpha 	       $5,538</a:t>
            </a:r>
          </a:p>
          <a:p>
            <a:r>
              <a:rPr lang="en-US" sz="1400" dirty="0">
                <a:solidFill>
                  <a:schemeClr val="accent1">
                    <a:lumMod val="75000"/>
                  </a:schemeClr>
                </a:solidFill>
              </a:rPr>
              <a:t>Total Investment Expenses $4,620</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55788035"/>
              </p:ext>
            </p:extLst>
          </p:nvPr>
        </p:nvGraphicFramePr>
        <p:xfrm>
          <a:off x="736600" y="1009650"/>
          <a:ext cx="7954963" cy="5211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932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22</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Total Investment Expenses vs Alpha</a:t>
            </a:r>
            <a:endParaRPr lang="en-US" dirty="0"/>
          </a:p>
        </p:txBody>
      </p:sp>
      <p:sp>
        <p:nvSpPr>
          <p:cNvPr id="6" name="Date Placeholder 2"/>
          <p:cNvSpPr txBox="1">
            <a:spLocks/>
          </p:cNvSpPr>
          <p:nvPr/>
        </p:nvSpPr>
        <p:spPr>
          <a:xfrm>
            <a:off x="914400" y="6157595"/>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Alpha calculation is based upon actual performance</a:t>
            </a:r>
          </a:p>
          <a:p>
            <a:r>
              <a:rPr lang="en-US" sz="1100" dirty="0">
                <a:solidFill>
                  <a:srgbClr val="1F497D"/>
                </a:solidFill>
                <a:latin typeface="+mj-lt"/>
              </a:rPr>
              <a:t>“e” represents estimate</a:t>
            </a:r>
          </a:p>
        </p:txBody>
      </p:sp>
      <p:sp>
        <p:nvSpPr>
          <p:cNvPr id="9" name="TextBox 1"/>
          <p:cNvSpPr txBox="1"/>
          <p:nvPr/>
        </p:nvSpPr>
        <p:spPr>
          <a:xfrm>
            <a:off x="5286975" y="4267200"/>
            <a:ext cx="3200440" cy="738664"/>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1">
                    <a:lumMod val="75000"/>
                  </a:schemeClr>
                </a:solidFill>
              </a:rPr>
              <a:t>Weighted Average Over 10 Years</a:t>
            </a:r>
          </a:p>
          <a:p>
            <a:r>
              <a:rPr lang="en-US" sz="1400" dirty="0">
                <a:solidFill>
                  <a:schemeClr val="accent1">
                    <a:lumMod val="75000"/>
                  </a:schemeClr>
                </a:solidFill>
              </a:rPr>
              <a:t>Alpha 		       1.07%</a:t>
            </a:r>
          </a:p>
          <a:p>
            <a:r>
              <a:rPr lang="en-US" sz="1400" dirty="0">
                <a:solidFill>
                  <a:schemeClr val="accent1">
                    <a:lumMod val="75000"/>
                  </a:schemeClr>
                </a:solidFill>
              </a:rPr>
              <a:t>Total Investment Expenses 0.89%</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36868857"/>
              </p:ext>
            </p:extLst>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505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23</a:t>
            </a:fld>
            <a:endParaRPr lang="en-US" dirty="0"/>
          </a:p>
        </p:txBody>
      </p:sp>
      <p:sp>
        <p:nvSpPr>
          <p:cNvPr id="4" name="Title 3"/>
          <p:cNvSpPr>
            <a:spLocks noGrp="1"/>
          </p:cNvSpPr>
          <p:nvPr>
            <p:ph type="title"/>
          </p:nvPr>
        </p:nvSpPr>
        <p:spPr/>
        <p:txBody>
          <a:bodyPr/>
          <a:lstStyle/>
          <a:p>
            <a:r>
              <a:rPr lang="en-US" dirty="0"/>
              <a:t>Internal Alpha vs Allocation/External Alpha</a:t>
            </a:r>
          </a:p>
        </p:txBody>
      </p:sp>
      <p:sp>
        <p:nvSpPr>
          <p:cNvPr id="8" name="TextBox 1"/>
          <p:cNvSpPr txBox="1"/>
          <p:nvPr/>
        </p:nvSpPr>
        <p:spPr>
          <a:xfrm>
            <a:off x="5257800" y="4343400"/>
            <a:ext cx="3200440" cy="738664"/>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accent1">
                    <a:lumMod val="75000"/>
                  </a:schemeClr>
                </a:solidFill>
              </a:rPr>
              <a:t>Cumulative Total Over 10 Years</a:t>
            </a:r>
          </a:p>
          <a:p>
            <a:r>
              <a:rPr lang="en-US" sz="1400" dirty="0">
                <a:solidFill>
                  <a:schemeClr val="accent1">
                    <a:lumMod val="75000"/>
                  </a:schemeClr>
                </a:solidFill>
              </a:rPr>
              <a:t>Allocation/External Alpha          $4,836</a:t>
            </a:r>
          </a:p>
          <a:p>
            <a:r>
              <a:rPr lang="en-US" sz="1400" dirty="0">
                <a:solidFill>
                  <a:schemeClr val="accent1">
                    <a:lumMod val="75000"/>
                  </a:schemeClr>
                </a:solidFill>
              </a:rPr>
              <a:t>Internal Alpha	             $702</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32352298"/>
              </p:ext>
            </p:extLst>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
        <p:nvSpPr>
          <p:cNvPr id="11" name="Date Placeholder 2"/>
          <p:cNvSpPr txBox="1">
            <a:spLocks/>
          </p:cNvSpPr>
          <p:nvPr/>
        </p:nvSpPr>
        <p:spPr>
          <a:xfrm>
            <a:off x="914400" y="6157595"/>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Dollar amounts in millions</a:t>
            </a:r>
          </a:p>
        </p:txBody>
      </p:sp>
    </p:spTree>
    <p:extLst>
      <p:ext uri="{BB962C8B-B14F-4D97-AF65-F5344CB8AC3E}">
        <p14:creationId xmlns:p14="http://schemas.microsoft.com/office/powerpoint/2010/main" val="1237256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24</a:t>
            </a:fld>
            <a:endParaRPr lang="en-US" dirty="0"/>
          </a:p>
        </p:txBody>
      </p:sp>
      <p:sp>
        <p:nvSpPr>
          <p:cNvPr id="3" name="Content Placeholder 2"/>
          <p:cNvSpPr>
            <a:spLocks noGrp="1"/>
          </p:cNvSpPr>
          <p:nvPr>
            <p:ph idx="1"/>
          </p:nvPr>
        </p:nvSpPr>
        <p:spPr/>
        <p:txBody>
          <a:bodyPr/>
          <a:lstStyle/>
          <a:p>
            <a:pPr marL="0" lvl="0" indent="0">
              <a:buClr>
                <a:srgbClr val="4F81BD">
                  <a:lumMod val="75000"/>
                </a:srgbClr>
              </a:buClr>
              <a:buNone/>
            </a:pPr>
            <a:endParaRPr lang="en-US" sz="1600" dirty="0">
              <a:solidFill>
                <a:schemeClr val="accent1">
                  <a:lumMod val="75000"/>
                </a:schemeClr>
              </a:solidFill>
            </a:endParaRPr>
          </a:p>
          <a:p>
            <a:pPr marL="0" lvl="0" indent="0">
              <a:buClr>
                <a:srgbClr val="4F81BD">
                  <a:lumMod val="75000"/>
                </a:srgbClr>
              </a:buClr>
              <a:buNone/>
            </a:pPr>
            <a:r>
              <a:rPr lang="en-US" sz="2000" dirty="0">
                <a:solidFill>
                  <a:srgbClr val="4F81BD">
                    <a:lumMod val="75000"/>
                  </a:srgbClr>
                </a:solidFill>
              </a:rPr>
              <a:t>Alpha “Ecosystem”</a:t>
            </a:r>
          </a:p>
          <a:p>
            <a:pPr marL="0" lvl="0" indent="0">
              <a:buClr>
                <a:srgbClr val="4F81BD">
                  <a:lumMod val="75000"/>
                </a:srgbClr>
              </a:buClr>
              <a:buNone/>
            </a:pPr>
            <a:endParaRPr lang="en-US" sz="1600" dirty="0">
              <a:solidFill>
                <a:srgbClr val="4F81BD">
                  <a:lumMod val="75000"/>
                </a:srgbClr>
              </a:solidFill>
            </a:endParaRPr>
          </a:p>
          <a:p>
            <a:pPr marL="0" lvl="0" indent="0">
              <a:buClr>
                <a:srgbClr val="4F81BD">
                  <a:lumMod val="75000"/>
                </a:srgbClr>
              </a:buClr>
              <a:buNone/>
            </a:pPr>
            <a:endParaRPr lang="en-US" sz="1600" dirty="0">
              <a:solidFill>
                <a:srgbClr val="4F81BD">
                  <a:lumMod val="75000"/>
                </a:srgbClr>
              </a:solidFill>
            </a:endParaRPr>
          </a:p>
          <a:p>
            <a:pPr marL="0" lvl="0" indent="0">
              <a:buClr>
                <a:srgbClr val="4F81BD">
                  <a:lumMod val="75000"/>
                </a:srgbClr>
              </a:buClr>
              <a:buNone/>
            </a:pPr>
            <a:r>
              <a:rPr lang="en-US" sz="1600" dirty="0">
                <a:solidFill>
                  <a:srgbClr val="4F81BD">
                    <a:lumMod val="75000"/>
                  </a:srgbClr>
                </a:solidFill>
              </a:rPr>
              <a:t>Internal Staff             Internal Alpha</a:t>
            </a:r>
          </a:p>
          <a:p>
            <a:pPr marL="0" lvl="0" indent="0">
              <a:buClr>
                <a:srgbClr val="4F81BD">
                  <a:lumMod val="75000"/>
                </a:srgbClr>
              </a:buClr>
              <a:buNone/>
            </a:pPr>
            <a:endParaRPr lang="en-US" sz="1600" dirty="0">
              <a:solidFill>
                <a:srgbClr val="4F81BD">
                  <a:lumMod val="75000"/>
                </a:srgbClr>
              </a:solidFill>
            </a:endParaRPr>
          </a:p>
          <a:p>
            <a:pPr marL="0" lvl="0" indent="0">
              <a:buClr>
                <a:srgbClr val="4F81BD">
                  <a:lumMod val="75000"/>
                </a:srgbClr>
              </a:buClr>
              <a:buNone/>
            </a:pPr>
            <a:endParaRPr lang="en-US" sz="1600" dirty="0">
              <a:solidFill>
                <a:srgbClr val="4F81BD">
                  <a:lumMod val="75000"/>
                </a:srgbClr>
              </a:solidFill>
            </a:endParaRPr>
          </a:p>
          <a:p>
            <a:pPr marL="0" lvl="0" indent="0">
              <a:buClr>
                <a:srgbClr val="4F81BD">
                  <a:lumMod val="75000"/>
                </a:srgbClr>
              </a:buClr>
              <a:buNone/>
            </a:pPr>
            <a:endParaRPr lang="en-US" sz="1600" dirty="0">
              <a:solidFill>
                <a:srgbClr val="4F81BD">
                  <a:lumMod val="75000"/>
                </a:srgbClr>
              </a:solidFill>
            </a:endParaRPr>
          </a:p>
          <a:p>
            <a:pPr marL="0" lvl="0" indent="0">
              <a:buClr>
                <a:srgbClr val="4F81BD">
                  <a:lumMod val="75000"/>
                </a:srgbClr>
              </a:buClr>
              <a:buNone/>
            </a:pPr>
            <a:r>
              <a:rPr lang="en-US" sz="1600" dirty="0">
                <a:solidFill>
                  <a:srgbClr val="4F81BD">
                    <a:lumMod val="75000"/>
                  </a:srgbClr>
                </a:solidFill>
              </a:rPr>
              <a:t>External Managers	         External Alpha</a:t>
            </a:r>
          </a:p>
          <a:p>
            <a:pPr marL="0" lvl="0" indent="0">
              <a:buClr>
                <a:srgbClr val="4F81BD">
                  <a:lumMod val="75000"/>
                </a:srgbClr>
              </a:buClr>
              <a:buNone/>
            </a:pPr>
            <a:endParaRPr lang="en-US" sz="1600" dirty="0">
              <a:solidFill>
                <a:srgbClr val="4F81BD">
                  <a:lumMod val="75000"/>
                </a:srgbClr>
              </a:solidFill>
            </a:endParaRPr>
          </a:p>
          <a:p>
            <a:pPr marL="0" lvl="0" indent="0">
              <a:buClr>
                <a:srgbClr val="4F81BD">
                  <a:lumMod val="75000"/>
                </a:srgbClr>
              </a:buClr>
              <a:buNone/>
            </a:pPr>
            <a:endParaRPr lang="en-US" sz="1600" dirty="0">
              <a:solidFill>
                <a:srgbClr val="4F81BD">
                  <a:lumMod val="75000"/>
                </a:srgbClr>
              </a:solidFill>
            </a:endParaRPr>
          </a:p>
          <a:p>
            <a:pPr marL="0" lvl="0" indent="0">
              <a:buClr>
                <a:srgbClr val="4F81BD">
                  <a:lumMod val="75000"/>
                </a:srgbClr>
              </a:buClr>
              <a:buNone/>
            </a:pPr>
            <a:endParaRPr lang="en-US" sz="1600" dirty="0">
              <a:solidFill>
                <a:srgbClr val="4F81BD">
                  <a:lumMod val="75000"/>
                </a:srgbClr>
              </a:solidFill>
            </a:endParaRPr>
          </a:p>
          <a:p>
            <a:pPr marL="0" lvl="0" indent="0">
              <a:buClr>
                <a:srgbClr val="4F81BD">
                  <a:lumMod val="75000"/>
                </a:srgbClr>
              </a:buClr>
              <a:buNone/>
            </a:pPr>
            <a:r>
              <a:rPr lang="en-US" sz="1600" dirty="0">
                <a:solidFill>
                  <a:srgbClr val="4F81BD">
                    <a:lumMod val="75000"/>
                  </a:srgbClr>
                </a:solidFill>
              </a:rPr>
              <a:t>Internal Staff interactions             Internal Alpha</a:t>
            </a:r>
          </a:p>
          <a:p>
            <a:pPr marL="0" lvl="0" indent="0">
              <a:buClr>
                <a:srgbClr val="4F81BD">
                  <a:lumMod val="75000"/>
                </a:srgbClr>
              </a:buClr>
              <a:buNone/>
            </a:pPr>
            <a:r>
              <a:rPr lang="en-US" sz="1600" dirty="0">
                <a:solidFill>
                  <a:srgbClr val="4F81BD">
                    <a:lumMod val="75000"/>
                  </a:srgbClr>
                </a:solidFill>
              </a:rPr>
              <a:t>with External Managers	         </a:t>
            </a:r>
          </a:p>
          <a:p>
            <a:pPr marL="0" indent="0">
              <a:buClr>
                <a:srgbClr val="4F81BD">
                  <a:lumMod val="75000"/>
                </a:srgbClr>
              </a:buClr>
              <a:buNone/>
            </a:pPr>
            <a:r>
              <a:rPr lang="en-US" sz="1600" dirty="0">
                <a:solidFill>
                  <a:srgbClr val="4F81BD">
                    <a:lumMod val="75000"/>
                  </a:srgbClr>
                </a:solidFill>
              </a:rPr>
              <a:t>(at portfolio level and overall Fund level)</a:t>
            </a:r>
          </a:p>
          <a:p>
            <a:pPr lvl="1">
              <a:buClr>
                <a:srgbClr val="4F81BD">
                  <a:lumMod val="75000"/>
                </a:srgbClr>
              </a:buClr>
            </a:pPr>
            <a:endParaRPr lang="en-US" sz="1600" dirty="0">
              <a:solidFill>
                <a:srgbClr val="4F81BD">
                  <a:lumMod val="75000"/>
                </a:srgbClr>
              </a:solidFill>
            </a:endParaRPr>
          </a:p>
          <a:p>
            <a:pPr>
              <a:buClr>
                <a:srgbClr val="4F81BD">
                  <a:lumMod val="75000"/>
                </a:srgbClr>
              </a:buClr>
            </a:pPr>
            <a:endParaRPr lang="en-US" sz="1600" dirty="0">
              <a:solidFill>
                <a:schemeClr val="accent1">
                  <a:lumMod val="75000"/>
                </a:schemeClr>
              </a:solidFill>
            </a:endParaRPr>
          </a:p>
          <a:p>
            <a:pPr>
              <a:buClr>
                <a:srgbClr val="4F81BD">
                  <a:lumMod val="75000"/>
                </a:srgbClr>
              </a:buClr>
            </a:pPr>
            <a:endParaRPr lang="en-US" sz="1600" dirty="0">
              <a:solidFill>
                <a:schemeClr val="accent1">
                  <a:lumMod val="75000"/>
                </a:schemeClr>
              </a:solidFill>
            </a:endParaRPr>
          </a:p>
        </p:txBody>
      </p:sp>
      <p:sp>
        <p:nvSpPr>
          <p:cNvPr id="4" name="Title 3"/>
          <p:cNvSpPr>
            <a:spLocks noGrp="1"/>
          </p:cNvSpPr>
          <p:nvPr>
            <p:ph type="title"/>
          </p:nvPr>
        </p:nvSpPr>
        <p:spPr/>
        <p:txBody>
          <a:bodyPr/>
          <a:lstStyle/>
          <a:p>
            <a:r>
              <a:rPr lang="en-US" dirty="0"/>
              <a:t>Internal Alpha vs Allocation/External Alpha</a:t>
            </a:r>
            <a:endParaRPr lang="en-US" dirty="0">
              <a:solidFill>
                <a:srgbClr val="4F81BD">
                  <a:lumMod val="75000"/>
                </a:srgbClr>
              </a:solidFill>
            </a:endParaRPr>
          </a:p>
        </p:txBody>
      </p:sp>
      <p:cxnSp>
        <p:nvCxnSpPr>
          <p:cNvPr id="8" name="Straight Arrow Connector 7"/>
          <p:cNvCxnSpPr/>
          <p:nvPr/>
        </p:nvCxnSpPr>
        <p:spPr bwMode="auto">
          <a:xfrm>
            <a:off x="2133600" y="2438400"/>
            <a:ext cx="487326" cy="0"/>
          </a:xfrm>
          <a:prstGeom prst="straightConnector1">
            <a:avLst/>
          </a:prstGeom>
          <a:noFill/>
          <a:ln w="28575" cap="flat" cmpd="sng" algn="ctr">
            <a:solidFill>
              <a:schemeClr val="accent1">
                <a:lumMod val="75000"/>
              </a:schemeClr>
            </a:solidFill>
            <a:prstDash val="solid"/>
            <a:round/>
            <a:headEnd type="none" w="med" len="med"/>
            <a:tailEnd type="arrow"/>
          </a:ln>
          <a:effectLst/>
        </p:spPr>
      </p:cxnSp>
      <p:cxnSp>
        <p:nvCxnSpPr>
          <p:cNvPr id="13" name="Straight Arrow Connector 12"/>
          <p:cNvCxnSpPr/>
          <p:nvPr/>
        </p:nvCxnSpPr>
        <p:spPr bwMode="auto">
          <a:xfrm>
            <a:off x="2620926" y="3581400"/>
            <a:ext cx="487326" cy="0"/>
          </a:xfrm>
          <a:prstGeom prst="straightConnector1">
            <a:avLst/>
          </a:prstGeom>
          <a:noFill/>
          <a:ln w="28575" cap="flat" cmpd="sng" algn="ctr">
            <a:solidFill>
              <a:schemeClr val="accent1">
                <a:lumMod val="75000"/>
              </a:schemeClr>
            </a:solidFill>
            <a:prstDash val="solid"/>
            <a:round/>
            <a:headEnd type="none" w="med" len="med"/>
            <a:tailEnd type="arrow"/>
          </a:ln>
          <a:effectLst/>
        </p:spPr>
      </p:cxnSp>
      <p:cxnSp>
        <p:nvCxnSpPr>
          <p:cNvPr id="14" name="Straight Arrow Connector 13"/>
          <p:cNvCxnSpPr/>
          <p:nvPr/>
        </p:nvCxnSpPr>
        <p:spPr bwMode="auto">
          <a:xfrm>
            <a:off x="3200400" y="4796287"/>
            <a:ext cx="487326" cy="0"/>
          </a:xfrm>
          <a:prstGeom prst="straightConnector1">
            <a:avLst/>
          </a:prstGeom>
          <a:noFill/>
          <a:ln w="28575" cap="flat" cmpd="sng" algn="ctr">
            <a:solidFill>
              <a:schemeClr val="accent1">
                <a:lumMod val="75000"/>
              </a:schemeClr>
            </a:solidFill>
            <a:prstDash val="solid"/>
            <a:round/>
            <a:headEnd type="none" w="med" len="med"/>
            <a:tailEnd type="arrow"/>
          </a:ln>
          <a:effectLst/>
        </p:spPr>
      </p:cxnSp>
    </p:spTree>
    <p:extLst>
      <p:ext uri="{BB962C8B-B14F-4D97-AF65-F5344CB8AC3E}">
        <p14:creationId xmlns:p14="http://schemas.microsoft.com/office/powerpoint/2010/main" val="238248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25</a:t>
            </a:fld>
            <a:endParaRPr lang="en-US" dirty="0"/>
          </a:p>
        </p:txBody>
      </p:sp>
    </p:spTree>
    <p:extLst>
      <p:ext uri="{BB962C8B-B14F-4D97-AF65-F5344CB8AC3E}">
        <p14:creationId xmlns:p14="http://schemas.microsoft.com/office/powerpoint/2010/main" val="157805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D668C541-959A-4DE7-B768-2FB93A8CE913}" type="slidenum">
              <a:rPr lang="en-US" smtClean="0"/>
              <a:pPr>
                <a:defRPr/>
              </a:pPr>
              <a:t>26</a:t>
            </a:fld>
            <a:endParaRPr lang="en-US" dirty="0"/>
          </a:p>
        </p:txBody>
      </p:sp>
      <p:sp>
        <p:nvSpPr>
          <p:cNvPr id="2" name="Title 1"/>
          <p:cNvSpPr>
            <a:spLocks noGrp="1"/>
          </p:cNvSpPr>
          <p:nvPr>
            <p:ph type="title"/>
          </p:nvPr>
        </p:nvSpPr>
        <p:spPr/>
        <p:txBody>
          <a:bodyPr/>
          <a:lstStyle/>
          <a:p>
            <a:r>
              <a:rPr lang="en-US" dirty="0"/>
              <a:t>Asset Class Summary</a:t>
            </a:r>
          </a:p>
        </p:txBody>
      </p:sp>
      <p:sp>
        <p:nvSpPr>
          <p:cNvPr id="9" name="Date Placeholder 2"/>
          <p:cNvSpPr txBox="1">
            <a:spLocks/>
          </p:cNvSpPr>
          <p:nvPr/>
        </p:nvSpPr>
        <p:spPr>
          <a:xfrm>
            <a:off x="914400" y="6157595"/>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Amounts in millions of dollars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5584214"/>
              </p:ext>
            </p:extLst>
          </p:nvPr>
        </p:nvGraphicFramePr>
        <p:xfrm>
          <a:off x="1901031" y="1716881"/>
          <a:ext cx="5626100" cy="3832860"/>
        </p:xfrm>
        <a:graphic>
          <a:graphicData uri="http://schemas.openxmlformats.org/drawingml/2006/table">
            <a:tbl>
              <a:tblPr/>
              <a:tblGrid>
                <a:gridCol w="19685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200025">
                <a:tc gridSpan="5">
                  <a:txBody>
                    <a:bodyPr/>
                    <a:lstStyle/>
                    <a:p>
                      <a:pPr algn="ctr" fontAlgn="t"/>
                      <a:r>
                        <a:rPr lang="en-US" sz="1400" b="1" i="0" u="none" strike="noStrike" dirty="0">
                          <a:solidFill>
                            <a:srgbClr val="FFFFFF"/>
                          </a:solidFill>
                          <a:effectLst/>
                          <a:latin typeface="Arial"/>
                        </a:rPr>
                        <a:t>INVESTMENT EXPENSES BY ASSET CLASS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60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550">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6092"/>
                    </a:solidFill>
                  </a:tcPr>
                </a:tc>
                <a:tc>
                  <a:txBody>
                    <a:bodyPr/>
                    <a:lstStyle/>
                    <a:p>
                      <a:pPr algn="ctr" fontAlgn="t"/>
                      <a:r>
                        <a:rPr lang="en-US" sz="1200" b="1" i="0" u="none" strike="noStrike" dirty="0">
                          <a:solidFill>
                            <a:srgbClr val="FFFFFF"/>
                          </a:solidFill>
                          <a:effectLst/>
                          <a:latin typeface="Arial"/>
                        </a:rPr>
                        <a:t>FY 2013</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6092"/>
                    </a:solidFill>
                  </a:tcPr>
                </a:tc>
                <a:tc>
                  <a:txBody>
                    <a:bodyPr/>
                    <a:lstStyle/>
                    <a:p>
                      <a:pPr algn="ctr" fontAlgn="t"/>
                      <a:r>
                        <a:rPr lang="en-US" sz="1200" b="1" i="0" u="none" strike="noStrike" dirty="0">
                          <a:solidFill>
                            <a:srgbClr val="FFFFFF"/>
                          </a:solidFill>
                          <a:effectLst/>
                          <a:latin typeface="Arial"/>
                        </a:rPr>
                        <a:t>FY 2014</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6092"/>
                    </a:solidFill>
                  </a:tcPr>
                </a:tc>
                <a:tc>
                  <a:txBody>
                    <a:bodyPr/>
                    <a:lstStyle/>
                    <a:p>
                      <a:pPr algn="ctr" fontAlgn="t"/>
                      <a:r>
                        <a:rPr lang="en-US" sz="1200" b="1" i="0" u="none" strike="noStrike" dirty="0">
                          <a:solidFill>
                            <a:srgbClr val="FFFFFF"/>
                          </a:solidFill>
                          <a:effectLst/>
                          <a:latin typeface="Arial"/>
                        </a:rPr>
                        <a:t>FY 2015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6092"/>
                    </a:solidFill>
                  </a:tcPr>
                </a:tc>
                <a:tc>
                  <a:txBody>
                    <a:bodyPr/>
                    <a:lstStyle/>
                    <a:p>
                      <a:pPr algn="ctr" fontAlgn="t"/>
                      <a:r>
                        <a:rPr lang="en-US" sz="1200" b="1" i="0" u="none" strike="noStrike" dirty="0">
                          <a:solidFill>
                            <a:srgbClr val="FFFFFF"/>
                          </a:solidFill>
                          <a:effectLst/>
                          <a:latin typeface="Arial"/>
                        </a:rPr>
                        <a:t>FY 2016</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76092"/>
                    </a:solidFill>
                  </a:tcPr>
                </a:tc>
                <a:extLst>
                  <a:ext uri="{0D108BD9-81ED-4DB2-BD59-A6C34878D82A}">
                    <a16:rowId xmlns:a16="http://schemas.microsoft.com/office/drawing/2014/main" val="10001"/>
                  </a:ext>
                </a:extLst>
              </a:tr>
              <a:tr h="209550">
                <a:tc>
                  <a:txBody>
                    <a:bodyPr/>
                    <a:lstStyle/>
                    <a:p>
                      <a:pPr algn="l" fontAlgn="t"/>
                      <a:r>
                        <a:rPr lang="en-US" sz="1100" b="1" i="0" u="none" strike="noStrike">
                          <a:solidFill>
                            <a:srgbClr val="366092"/>
                          </a:solidFill>
                          <a:effectLst/>
                          <a:latin typeface="Arial"/>
                        </a:rPr>
                        <a:t>External Management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dirty="0">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200025">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200025">
                <a:tc>
                  <a:txBody>
                    <a:bodyPr/>
                    <a:lstStyle/>
                    <a:p>
                      <a:pPr algn="l" fontAlgn="t"/>
                      <a:r>
                        <a:rPr lang="en-US" sz="1100" b="0" i="0" u="none" strike="noStrike">
                          <a:solidFill>
                            <a:srgbClr val="366092"/>
                          </a:solidFill>
                          <a:effectLst/>
                          <a:latin typeface="Arial"/>
                        </a:rPr>
                        <a:t>U.S. Equities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200025">
                <a:tc>
                  <a:txBody>
                    <a:bodyPr/>
                    <a:lstStyle/>
                    <a:p>
                      <a:pPr algn="l" fontAlgn="t"/>
                      <a:r>
                        <a:rPr lang="en-US" sz="1100" b="0" i="0" u="none" strike="noStrike">
                          <a:solidFill>
                            <a:srgbClr val="366092"/>
                          </a:solidFill>
                          <a:effectLst/>
                          <a:latin typeface="Arial"/>
                        </a:rPr>
                        <a:t>Non-U.S. Equities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28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24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24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200025">
                <a:tc>
                  <a:txBody>
                    <a:bodyPr/>
                    <a:lstStyle/>
                    <a:p>
                      <a:pPr algn="l" fontAlgn="t"/>
                      <a:r>
                        <a:rPr lang="en-US" sz="1100" b="0" i="0" u="none" strike="noStrike">
                          <a:solidFill>
                            <a:srgbClr val="366092"/>
                          </a:solidFill>
                          <a:effectLst/>
                          <a:latin typeface="Arial"/>
                        </a:rPr>
                        <a:t>Master Limited Partnerships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5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11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200025">
                <a:tc>
                  <a:txBody>
                    <a:bodyPr/>
                    <a:lstStyle/>
                    <a:p>
                      <a:pPr algn="l" fontAlgn="t"/>
                      <a:r>
                        <a:rPr lang="en-US" sz="1100" b="0" i="0" u="none" strike="noStrike">
                          <a:solidFill>
                            <a:srgbClr val="366092"/>
                          </a:solidFill>
                          <a:effectLst/>
                          <a:latin typeface="Arial"/>
                        </a:rPr>
                        <a:t>Fixed Income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118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82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84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82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r h="200025">
                <a:tc>
                  <a:txBody>
                    <a:bodyPr/>
                    <a:lstStyle/>
                    <a:p>
                      <a:pPr algn="l" fontAlgn="t"/>
                      <a:r>
                        <a:rPr lang="en-US" sz="1100" b="0" i="0" u="none" strike="noStrike">
                          <a:solidFill>
                            <a:srgbClr val="366092"/>
                          </a:solidFill>
                          <a:effectLst/>
                          <a:latin typeface="Arial"/>
                        </a:rPr>
                        <a:t>Commodities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11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200025">
                <a:tc>
                  <a:txBody>
                    <a:bodyPr/>
                    <a:lstStyle/>
                    <a:p>
                      <a:pPr algn="l" fontAlgn="t"/>
                      <a:r>
                        <a:rPr lang="en-US" sz="1100" b="0" i="0" u="none" strike="noStrike">
                          <a:solidFill>
                            <a:srgbClr val="366092"/>
                          </a:solidFill>
                          <a:effectLst/>
                          <a:latin typeface="Arial"/>
                        </a:rPr>
                        <a:t>Real Estate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75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74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69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52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9"/>
                  </a:ext>
                </a:extLst>
              </a:tr>
              <a:tr h="200025">
                <a:tc>
                  <a:txBody>
                    <a:bodyPr/>
                    <a:lstStyle/>
                    <a:p>
                      <a:pPr algn="l" fontAlgn="t"/>
                      <a:r>
                        <a:rPr lang="en-US" sz="1100" b="0" i="0" u="none" strike="noStrike">
                          <a:solidFill>
                            <a:srgbClr val="366092"/>
                          </a:solidFill>
                          <a:effectLst/>
                          <a:latin typeface="Arial"/>
                        </a:rPr>
                        <a:t>Private Equity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137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117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102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99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0"/>
                  </a:ext>
                </a:extLst>
              </a:tr>
              <a:tr h="200025">
                <a:tc>
                  <a:txBody>
                    <a:bodyPr/>
                    <a:lstStyle/>
                    <a:p>
                      <a:pPr algn="l" fontAlgn="t"/>
                      <a:r>
                        <a:rPr lang="en-US" sz="1100" b="0" i="0" u="none" strike="noStrike">
                          <a:solidFill>
                            <a:srgbClr val="366092"/>
                          </a:solidFill>
                          <a:effectLst/>
                          <a:latin typeface="Arial"/>
                        </a:rPr>
                        <a:t>Absolute Return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150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141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117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102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1"/>
                  </a:ext>
                </a:extLst>
              </a:tr>
              <a:tr h="200025">
                <a:tc>
                  <a:txBody>
                    <a:bodyPr/>
                    <a:lstStyle/>
                    <a:p>
                      <a:pPr algn="l" fontAlgn="t"/>
                      <a:r>
                        <a:rPr lang="en-US" sz="1100" b="0" i="0" u="none" strike="noStrike">
                          <a:solidFill>
                            <a:srgbClr val="366092"/>
                          </a:solidFill>
                          <a:effectLst/>
                          <a:latin typeface="Arial"/>
                        </a:rPr>
                        <a:t>Risk Parity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5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extLst>
                  <a:ext uri="{0D108BD9-81ED-4DB2-BD59-A6C34878D82A}">
                    <a16:rowId xmlns:a16="http://schemas.microsoft.com/office/drawing/2014/main" val="10012"/>
                  </a:ext>
                </a:extLst>
              </a:tr>
              <a:tr h="200025">
                <a:tc>
                  <a:txBody>
                    <a:bodyPr/>
                    <a:lstStyle/>
                    <a:p>
                      <a:pPr algn="l" fontAlgn="t"/>
                      <a:r>
                        <a:rPr lang="en-US" sz="1100" b="1" i="0" u="none" strike="noStrike">
                          <a:solidFill>
                            <a:srgbClr val="366092"/>
                          </a:solidFill>
                          <a:effectLst/>
                          <a:latin typeface="Arial"/>
                        </a:rPr>
                        <a:t>External Management Total</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538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463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432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396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extLst>
                  <a:ext uri="{0D108BD9-81ED-4DB2-BD59-A6C34878D82A}">
                    <a16:rowId xmlns:a16="http://schemas.microsoft.com/office/drawing/2014/main" val="10013"/>
                  </a:ext>
                </a:extLst>
              </a:tr>
              <a:tr h="200025">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4"/>
                  </a:ext>
                </a:extLst>
              </a:tr>
              <a:tr h="200025">
                <a:tc>
                  <a:txBody>
                    <a:bodyPr/>
                    <a:lstStyle/>
                    <a:p>
                      <a:pPr algn="l" fontAlgn="t"/>
                      <a:r>
                        <a:rPr lang="en-US" sz="1100" b="1" i="0" u="none" strike="noStrike">
                          <a:solidFill>
                            <a:srgbClr val="366092"/>
                          </a:solidFill>
                          <a:effectLst/>
                          <a:latin typeface="Arial"/>
                        </a:rPr>
                        <a:t>Internal Management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15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12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9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10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5"/>
                  </a:ext>
                </a:extLst>
              </a:tr>
              <a:tr h="200025">
                <a:tc>
                  <a:txBody>
                    <a:bodyPr/>
                    <a:lstStyle/>
                    <a:p>
                      <a:pPr algn="l" fontAlgn="t"/>
                      <a:r>
                        <a:rPr lang="en-US" sz="1100" b="1" i="0" u="none" strike="noStrike">
                          <a:solidFill>
                            <a:srgbClr val="366092"/>
                          </a:solidFill>
                          <a:effectLst/>
                          <a:latin typeface="Arial"/>
                        </a:rPr>
                        <a:t>Other</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5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14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10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extLst>
                  <a:ext uri="{0D108BD9-81ED-4DB2-BD59-A6C34878D82A}">
                    <a16:rowId xmlns:a16="http://schemas.microsoft.com/office/drawing/2014/main" val="10016"/>
                  </a:ext>
                </a:extLst>
              </a:tr>
              <a:tr h="200025">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7"/>
                  </a:ext>
                </a:extLst>
              </a:tr>
              <a:tr h="200025">
                <a:tc>
                  <a:txBody>
                    <a:bodyPr/>
                    <a:lstStyle/>
                    <a:p>
                      <a:pPr algn="l" fontAlgn="t"/>
                      <a:r>
                        <a:rPr lang="en-US" sz="1100" b="1" i="0" u="none" strike="noStrike">
                          <a:solidFill>
                            <a:srgbClr val="366092"/>
                          </a:solidFill>
                          <a:effectLst/>
                          <a:latin typeface="Arial"/>
                        </a:rPr>
                        <a:t>Total Investment Expenses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558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482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455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dirty="0">
                          <a:solidFill>
                            <a:srgbClr val="366092"/>
                          </a:solidFill>
                          <a:effectLst/>
                          <a:latin typeface="Arial"/>
                        </a:rPr>
                        <a:t> $            416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773111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D668C541-959A-4DE7-B768-2FB93A8CE913}" type="slidenum">
              <a:rPr lang="en-US" smtClean="0"/>
              <a:pPr>
                <a:defRPr/>
              </a:pPr>
              <a:t>27</a:t>
            </a:fld>
            <a:endParaRPr lang="en-US" dirty="0"/>
          </a:p>
        </p:txBody>
      </p:sp>
      <p:sp>
        <p:nvSpPr>
          <p:cNvPr id="2" name="Title 1"/>
          <p:cNvSpPr>
            <a:spLocks noGrp="1"/>
          </p:cNvSpPr>
          <p:nvPr>
            <p:ph type="title"/>
          </p:nvPr>
        </p:nvSpPr>
        <p:spPr/>
        <p:txBody>
          <a:bodyPr/>
          <a:lstStyle/>
          <a:p>
            <a:r>
              <a:rPr lang="en-US" dirty="0"/>
              <a:t>Asset Class Summary</a:t>
            </a:r>
          </a:p>
        </p:txBody>
      </p:sp>
      <p:sp>
        <p:nvSpPr>
          <p:cNvPr id="9" name="Date Placeholder 2"/>
          <p:cNvSpPr txBox="1">
            <a:spLocks/>
          </p:cNvSpPr>
          <p:nvPr/>
        </p:nvSpPr>
        <p:spPr>
          <a:xfrm>
            <a:off x="914400" y="6157595"/>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rPr>
              <a:t>Amounts in millions of dollars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2724759"/>
              </p:ext>
            </p:extLst>
          </p:nvPr>
        </p:nvGraphicFramePr>
        <p:xfrm>
          <a:off x="758030" y="1802606"/>
          <a:ext cx="7912103" cy="3648075"/>
        </p:xfrm>
        <a:graphic>
          <a:graphicData uri="http://schemas.openxmlformats.org/drawingml/2006/table">
            <a:tbl>
              <a:tblPr/>
              <a:tblGrid>
                <a:gridCol w="2039789">
                  <a:extLst>
                    <a:ext uri="{9D8B030D-6E8A-4147-A177-3AD203B41FA5}">
                      <a16:colId xmlns:a16="http://schemas.microsoft.com/office/drawing/2014/main" val="20000"/>
                    </a:ext>
                  </a:extLst>
                </a:gridCol>
                <a:gridCol w="978719">
                  <a:extLst>
                    <a:ext uri="{9D8B030D-6E8A-4147-A177-3AD203B41FA5}">
                      <a16:colId xmlns:a16="http://schemas.microsoft.com/office/drawing/2014/main" val="20001"/>
                    </a:ext>
                  </a:extLst>
                </a:gridCol>
                <a:gridCol w="978719">
                  <a:extLst>
                    <a:ext uri="{9D8B030D-6E8A-4147-A177-3AD203B41FA5}">
                      <a16:colId xmlns:a16="http://schemas.microsoft.com/office/drawing/2014/main" val="20002"/>
                    </a:ext>
                  </a:extLst>
                </a:gridCol>
                <a:gridCol w="978719">
                  <a:extLst>
                    <a:ext uri="{9D8B030D-6E8A-4147-A177-3AD203B41FA5}">
                      <a16:colId xmlns:a16="http://schemas.microsoft.com/office/drawing/2014/main" val="20003"/>
                    </a:ext>
                  </a:extLst>
                </a:gridCol>
                <a:gridCol w="978719">
                  <a:extLst>
                    <a:ext uri="{9D8B030D-6E8A-4147-A177-3AD203B41FA5}">
                      <a16:colId xmlns:a16="http://schemas.microsoft.com/office/drawing/2014/main" val="20004"/>
                    </a:ext>
                  </a:extLst>
                </a:gridCol>
                <a:gridCol w="978719">
                  <a:extLst>
                    <a:ext uri="{9D8B030D-6E8A-4147-A177-3AD203B41FA5}">
                      <a16:colId xmlns:a16="http://schemas.microsoft.com/office/drawing/2014/main" val="20005"/>
                    </a:ext>
                  </a:extLst>
                </a:gridCol>
                <a:gridCol w="978719">
                  <a:extLst>
                    <a:ext uri="{9D8B030D-6E8A-4147-A177-3AD203B41FA5}">
                      <a16:colId xmlns:a16="http://schemas.microsoft.com/office/drawing/2014/main" val="20006"/>
                    </a:ext>
                  </a:extLst>
                </a:gridCol>
              </a:tblGrid>
              <a:tr h="238125">
                <a:tc gridSpan="7">
                  <a:txBody>
                    <a:bodyPr/>
                    <a:lstStyle/>
                    <a:p>
                      <a:pPr algn="ctr" fontAlgn="t"/>
                      <a:r>
                        <a:rPr lang="en-US" sz="1400" b="1" i="0" u="none" strike="noStrike" dirty="0">
                          <a:solidFill>
                            <a:srgbClr val="FFFFFF"/>
                          </a:solidFill>
                          <a:effectLst/>
                          <a:latin typeface="Arial"/>
                        </a:rPr>
                        <a:t>INVESTMENT</a:t>
                      </a:r>
                      <a:r>
                        <a:rPr lang="en-US" sz="1400" b="1" i="0" u="none" strike="noStrike" baseline="0" dirty="0">
                          <a:solidFill>
                            <a:srgbClr val="FFFFFF"/>
                          </a:solidFill>
                          <a:effectLst/>
                          <a:latin typeface="Arial"/>
                        </a:rPr>
                        <a:t> EXPENSES BY ASSET CLASS</a:t>
                      </a:r>
                      <a:endParaRPr lang="en-US" sz="1400" b="1" i="0" u="none" strike="noStrike" dirty="0">
                        <a:solidFill>
                          <a:srgbClr val="FFFFFF"/>
                        </a:solidFill>
                        <a:effectLst/>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550">
                <a:tc>
                  <a:txBody>
                    <a:bodyPr/>
                    <a:lstStyle/>
                    <a:p>
                      <a:pPr algn="l" fontAlgn="b"/>
                      <a:r>
                        <a:rPr lang="en-US" sz="1100" b="1"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gridSpan="3">
                  <a:txBody>
                    <a:bodyPr/>
                    <a:lstStyle/>
                    <a:p>
                      <a:pPr algn="ctr" fontAlgn="b"/>
                      <a:r>
                        <a:rPr lang="en-US" sz="1100" b="1" i="0" u="none" strike="noStrike" dirty="0">
                          <a:solidFill>
                            <a:srgbClr val="FFFFFF"/>
                          </a:solidFill>
                          <a:effectLst/>
                          <a:latin typeface="Arial"/>
                        </a:rPr>
                        <a:t>BASE FEES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gridSpan="3">
                  <a:txBody>
                    <a:bodyPr/>
                    <a:lstStyle/>
                    <a:p>
                      <a:pPr algn="ctr" fontAlgn="b"/>
                      <a:r>
                        <a:rPr lang="en-US" sz="1100" b="1" i="0" u="none" strike="noStrike" dirty="0">
                          <a:solidFill>
                            <a:srgbClr val="FFFFFF"/>
                          </a:solidFill>
                          <a:effectLst/>
                          <a:latin typeface="Arial"/>
                        </a:rPr>
                        <a:t>PROFIT SHARE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00025">
                <a:tc>
                  <a:txBody>
                    <a:bodyPr/>
                    <a:lstStyle/>
                    <a:p>
                      <a:pPr algn="l" fontAlgn="t"/>
                      <a:r>
                        <a:rPr lang="en-US" sz="1100" b="1" i="0" u="none" strike="noStrike">
                          <a:solidFill>
                            <a:srgbClr val="366092"/>
                          </a:solidFill>
                          <a:effectLst/>
                          <a:latin typeface="Arial"/>
                        </a:rPr>
                        <a:t>External Management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100" b="1" i="0" u="none" strike="noStrike" dirty="0">
                          <a:solidFill>
                            <a:srgbClr val="366092"/>
                          </a:solidFill>
                          <a:effectLst/>
                          <a:latin typeface="Arial"/>
                        </a:rPr>
                        <a:t>FY 2014</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100" b="1" i="0" u="none" strike="noStrike" dirty="0">
                          <a:solidFill>
                            <a:srgbClr val="366092"/>
                          </a:solidFill>
                          <a:effectLst/>
                          <a:latin typeface="Arial"/>
                        </a:rPr>
                        <a:t>FY 2015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100" b="1" i="0" u="none" strike="noStrike" dirty="0">
                          <a:solidFill>
                            <a:srgbClr val="366092"/>
                          </a:solidFill>
                          <a:effectLst/>
                          <a:latin typeface="Arial"/>
                        </a:rPr>
                        <a:t>FY 2016</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100" b="1" i="0" u="none" strike="noStrike" dirty="0">
                          <a:solidFill>
                            <a:srgbClr val="366092"/>
                          </a:solidFill>
                          <a:effectLst/>
                          <a:latin typeface="Arial"/>
                        </a:rPr>
                        <a:t>FY 2014</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100" b="1" i="0" u="none" strike="noStrike" dirty="0">
                          <a:solidFill>
                            <a:srgbClr val="366092"/>
                          </a:solidFill>
                          <a:effectLst/>
                          <a:latin typeface="Arial"/>
                        </a:rPr>
                        <a:t>FY 2015</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t"/>
                      <a:r>
                        <a:rPr lang="en-US" sz="1100" b="1" i="0" u="none" strike="noStrike" dirty="0">
                          <a:solidFill>
                            <a:srgbClr val="366092"/>
                          </a:solidFill>
                          <a:effectLst/>
                          <a:latin typeface="Arial"/>
                        </a:rPr>
                        <a:t>FY 2016</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00025">
                <a:tc>
                  <a:txBody>
                    <a:bodyPr/>
                    <a:lstStyle/>
                    <a:p>
                      <a:pPr algn="l" fontAlgn="t"/>
                      <a:r>
                        <a:rPr lang="en-US" sz="1100" b="0" i="0" u="none" strike="noStrike">
                          <a:solidFill>
                            <a:srgbClr val="366092"/>
                          </a:solidFill>
                          <a:effectLst/>
                          <a:latin typeface="Arial"/>
                        </a:rPr>
                        <a:t>U.S. Equities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0.6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200025">
                <a:tc>
                  <a:txBody>
                    <a:bodyPr/>
                    <a:lstStyle/>
                    <a:p>
                      <a:pPr algn="l" fontAlgn="t"/>
                      <a:r>
                        <a:rPr lang="en-US" sz="1100" b="0" i="0" u="none" strike="noStrike">
                          <a:solidFill>
                            <a:srgbClr val="366092"/>
                          </a:solidFill>
                          <a:effectLst/>
                          <a:latin typeface="Arial"/>
                        </a:rPr>
                        <a:t>Non-U.S. Equities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0.2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200025">
                <a:tc>
                  <a:txBody>
                    <a:bodyPr/>
                    <a:lstStyle/>
                    <a:p>
                      <a:pPr algn="l" fontAlgn="t"/>
                      <a:r>
                        <a:rPr lang="en-US" sz="1100" b="0" i="0" u="none" strike="noStrike">
                          <a:solidFill>
                            <a:srgbClr val="366092"/>
                          </a:solidFill>
                          <a:effectLst/>
                          <a:latin typeface="Arial"/>
                        </a:rPr>
                        <a:t>Master Limited Partnerships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9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200025">
                <a:tc>
                  <a:txBody>
                    <a:bodyPr/>
                    <a:lstStyle/>
                    <a:p>
                      <a:pPr algn="l" fontAlgn="t"/>
                      <a:r>
                        <a:rPr lang="en-US" sz="1100" b="0" i="0" u="none" strike="noStrike">
                          <a:solidFill>
                            <a:srgbClr val="366092"/>
                          </a:solidFill>
                          <a:effectLst/>
                          <a:latin typeface="Arial"/>
                        </a:rPr>
                        <a:t>Fixed Income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72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77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78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10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200025">
                <a:tc>
                  <a:txBody>
                    <a:bodyPr/>
                    <a:lstStyle/>
                    <a:p>
                      <a:pPr algn="l" fontAlgn="t"/>
                      <a:r>
                        <a:rPr lang="en-US" sz="1100" b="0" i="0" u="none" strike="noStrike">
                          <a:solidFill>
                            <a:srgbClr val="366092"/>
                          </a:solidFill>
                          <a:effectLst/>
                          <a:latin typeface="Arial"/>
                        </a:rPr>
                        <a:t>Commodities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11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0.3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200025">
                <a:tc>
                  <a:txBody>
                    <a:bodyPr/>
                    <a:lstStyle/>
                    <a:p>
                      <a:pPr algn="l" fontAlgn="t"/>
                      <a:r>
                        <a:rPr lang="en-US" sz="1100" b="0" i="0" u="none" strike="noStrike">
                          <a:solidFill>
                            <a:srgbClr val="366092"/>
                          </a:solidFill>
                          <a:effectLst/>
                          <a:latin typeface="Arial"/>
                        </a:rPr>
                        <a:t>Real Estate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74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69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52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200025">
                <a:tc>
                  <a:txBody>
                    <a:bodyPr/>
                    <a:lstStyle/>
                    <a:p>
                      <a:pPr algn="l" fontAlgn="t"/>
                      <a:r>
                        <a:rPr lang="en-US" sz="1100" b="0" i="0" u="none" strike="noStrike">
                          <a:solidFill>
                            <a:srgbClr val="366092"/>
                          </a:solidFill>
                          <a:effectLst/>
                          <a:latin typeface="Arial"/>
                        </a:rPr>
                        <a:t>Private Equity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117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102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99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r h="200025">
                <a:tc>
                  <a:txBody>
                    <a:bodyPr/>
                    <a:lstStyle/>
                    <a:p>
                      <a:pPr algn="l" fontAlgn="t"/>
                      <a:r>
                        <a:rPr lang="en-US" sz="1100" b="0" i="0" u="none" strike="noStrike">
                          <a:solidFill>
                            <a:srgbClr val="366092"/>
                          </a:solidFill>
                          <a:effectLst/>
                          <a:latin typeface="Arial"/>
                        </a:rPr>
                        <a:t>Absolute Return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86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83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78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54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34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0" i="0" u="none" strike="noStrike">
                          <a:solidFill>
                            <a:srgbClr val="366092"/>
                          </a:solidFill>
                          <a:effectLst/>
                          <a:latin typeface="Arial"/>
                        </a:rPr>
                        <a:t> $                25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0"/>
                  </a:ext>
                </a:extLst>
              </a:tr>
              <a:tr h="200025">
                <a:tc>
                  <a:txBody>
                    <a:bodyPr/>
                    <a:lstStyle/>
                    <a:p>
                      <a:pPr algn="l" fontAlgn="t"/>
                      <a:r>
                        <a:rPr lang="en-US" sz="1100" b="0" i="0" u="none" strike="noStrike">
                          <a:solidFill>
                            <a:srgbClr val="366092"/>
                          </a:solidFill>
                          <a:effectLst/>
                          <a:latin typeface="Arial"/>
                        </a:rPr>
                        <a:t>Risk Parity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6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18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extLst>
                  <a:ext uri="{0D108BD9-81ED-4DB2-BD59-A6C34878D82A}">
                    <a16:rowId xmlns:a16="http://schemas.microsoft.com/office/drawing/2014/main" val="10011"/>
                  </a:ext>
                </a:extLst>
              </a:tr>
              <a:tr h="200025">
                <a:tc>
                  <a:txBody>
                    <a:bodyPr/>
                    <a:lstStyle/>
                    <a:p>
                      <a:pPr algn="l" fontAlgn="t"/>
                      <a:r>
                        <a:rPr lang="en-US" sz="1100" b="1" i="0" u="none" strike="noStrike">
                          <a:solidFill>
                            <a:srgbClr val="366092"/>
                          </a:solidFill>
                          <a:effectLst/>
                          <a:latin typeface="Arial"/>
                        </a:rPr>
                        <a:t>External Management Total</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395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380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358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68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52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38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E9EDF4"/>
                    </a:solidFill>
                  </a:tcPr>
                </a:tc>
                <a:extLst>
                  <a:ext uri="{0D108BD9-81ED-4DB2-BD59-A6C34878D82A}">
                    <a16:rowId xmlns:a16="http://schemas.microsoft.com/office/drawing/2014/main" val="10012"/>
                  </a:ext>
                </a:extLst>
              </a:tr>
              <a:tr h="200025">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0"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3"/>
                  </a:ext>
                </a:extLst>
              </a:tr>
              <a:tr h="200025">
                <a:tc>
                  <a:txBody>
                    <a:bodyPr/>
                    <a:lstStyle/>
                    <a:p>
                      <a:pPr algn="l" fontAlgn="t"/>
                      <a:r>
                        <a:rPr lang="en-US" sz="1100" b="1" i="0" u="none" strike="noStrike">
                          <a:solidFill>
                            <a:srgbClr val="366092"/>
                          </a:solidFill>
                          <a:effectLst/>
                          <a:latin typeface="Arial"/>
                        </a:rPr>
                        <a:t>Internal Management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12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9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10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4"/>
                  </a:ext>
                </a:extLst>
              </a:tr>
              <a:tr h="200025">
                <a:tc>
                  <a:txBody>
                    <a:bodyPr/>
                    <a:lstStyle/>
                    <a:p>
                      <a:pPr algn="l" fontAlgn="t"/>
                      <a:r>
                        <a:rPr lang="en-US" sz="1100" b="1" i="0" u="none" strike="noStrike">
                          <a:solidFill>
                            <a:srgbClr val="366092"/>
                          </a:solidFill>
                          <a:effectLst/>
                          <a:latin typeface="Arial"/>
                        </a:rPr>
                        <a:t>Other</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7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14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10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366092"/>
                      </a:solidFill>
                      <a:prstDash val="solid"/>
                      <a:round/>
                      <a:headEnd type="none" w="med" len="med"/>
                      <a:tailEnd type="none" w="med" len="med"/>
                    </a:lnB>
                    <a:solidFill>
                      <a:srgbClr val="D0D8E8"/>
                    </a:solidFill>
                  </a:tcPr>
                </a:tc>
                <a:extLst>
                  <a:ext uri="{0D108BD9-81ED-4DB2-BD59-A6C34878D82A}">
                    <a16:rowId xmlns:a16="http://schemas.microsoft.com/office/drawing/2014/main" val="10015"/>
                  </a:ext>
                </a:extLst>
              </a:tr>
              <a:tr h="200025">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100" b="1" i="0" u="none" strike="noStrike">
                          <a:solidFill>
                            <a:srgbClr val="366092"/>
                          </a:solidFill>
                          <a:effectLst/>
                          <a:latin typeface="Arial"/>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36609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6"/>
                  </a:ext>
                </a:extLst>
              </a:tr>
              <a:tr h="200025">
                <a:tc>
                  <a:txBody>
                    <a:bodyPr/>
                    <a:lstStyle/>
                    <a:p>
                      <a:pPr algn="l" fontAlgn="t"/>
                      <a:r>
                        <a:rPr lang="en-US" sz="1100" b="1" i="0" u="none" strike="noStrike">
                          <a:solidFill>
                            <a:srgbClr val="366092"/>
                          </a:solidFill>
                          <a:effectLst/>
                          <a:latin typeface="Arial"/>
                        </a:rPr>
                        <a:t>Total Investment Expenses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414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403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378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68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a:solidFill>
                            <a:srgbClr val="366092"/>
                          </a:solidFill>
                          <a:effectLst/>
                          <a:latin typeface="Arial"/>
                        </a:rPr>
                        <a:t> $                52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100" b="1" i="0" u="none" strike="noStrike" dirty="0">
                          <a:solidFill>
                            <a:srgbClr val="366092"/>
                          </a:solidFill>
                          <a:effectLst/>
                          <a:latin typeface="Arial"/>
                        </a:rPr>
                        <a:t> $                38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0D8E8"/>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683109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28</a:t>
            </a:fld>
            <a:endParaRPr lang="en-US" dirty="0"/>
          </a:p>
        </p:txBody>
      </p:sp>
    </p:spTree>
    <p:extLst>
      <p:ext uri="{BB962C8B-B14F-4D97-AF65-F5344CB8AC3E}">
        <p14:creationId xmlns:p14="http://schemas.microsoft.com/office/powerpoint/2010/main" val="201570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2</a:t>
            </a:fld>
            <a:endParaRPr lang="en-US" dirty="0"/>
          </a:p>
        </p:txBody>
      </p:sp>
      <p:sp>
        <p:nvSpPr>
          <p:cNvPr id="6" name="Content Placeholder 5"/>
          <p:cNvSpPr>
            <a:spLocks noGrp="1"/>
          </p:cNvSpPr>
          <p:nvPr>
            <p:ph idx="1"/>
          </p:nvPr>
        </p:nvSpPr>
        <p:spPr/>
        <p:txBody>
          <a:bodyPr/>
          <a:lstStyle/>
          <a:p>
            <a:r>
              <a:rPr lang="en-US" sz="1600" dirty="0">
                <a:solidFill>
                  <a:schemeClr val="accent1">
                    <a:lumMod val="75000"/>
                  </a:schemeClr>
                </a:solidFill>
              </a:rPr>
              <a:t>Challenge: No uniform disclosure reporting or evaluation convention exists for Public Funds</a:t>
            </a:r>
          </a:p>
          <a:p>
            <a:pPr lvl="1"/>
            <a:r>
              <a:rPr lang="en-US" sz="1600" dirty="0">
                <a:solidFill>
                  <a:schemeClr val="accent1">
                    <a:lumMod val="75000"/>
                  </a:schemeClr>
                </a:solidFill>
              </a:rPr>
              <a:t>Unable to compare one fund to another fund</a:t>
            </a:r>
          </a:p>
          <a:p>
            <a:pPr lvl="1"/>
            <a:r>
              <a:rPr lang="en-US" sz="1600" dirty="0">
                <a:solidFill>
                  <a:schemeClr val="accent1">
                    <a:lumMod val="75000"/>
                  </a:schemeClr>
                </a:solidFill>
              </a:rPr>
              <a:t>No guidance from GASB, GIPS, GFOA, etc.</a:t>
            </a:r>
          </a:p>
          <a:p>
            <a:pPr lvl="1"/>
            <a:r>
              <a:rPr lang="en-US" sz="1600" dirty="0">
                <a:solidFill>
                  <a:schemeClr val="accent1">
                    <a:lumMod val="75000"/>
                  </a:schemeClr>
                </a:solidFill>
              </a:rPr>
              <a:t>Some organizations claim to analyze fee terms but do not take sufficient details into account to make meaningful comparisons</a:t>
            </a:r>
          </a:p>
          <a:p>
            <a:pPr lvl="2"/>
            <a:r>
              <a:rPr lang="en-US" sz="1600" dirty="0">
                <a:solidFill>
                  <a:schemeClr val="accent1">
                    <a:lumMod val="75000"/>
                  </a:schemeClr>
                </a:solidFill>
              </a:rPr>
              <a:t>Example: Ranking all Non-U.S. Equity mandates without regard to their performance, size of mandate, or volatility will not provide actionable insights</a:t>
            </a:r>
          </a:p>
        </p:txBody>
      </p:sp>
      <p:sp>
        <p:nvSpPr>
          <p:cNvPr id="5" name="Title 4"/>
          <p:cNvSpPr>
            <a:spLocks noGrp="1"/>
          </p:cNvSpPr>
          <p:nvPr>
            <p:ph type="title"/>
          </p:nvPr>
        </p:nvSpPr>
        <p:spPr/>
        <p:txBody>
          <a:bodyPr/>
          <a:lstStyle/>
          <a:p>
            <a:r>
              <a:rPr lang="en-US" dirty="0">
                <a:solidFill>
                  <a:srgbClr val="4F81BD">
                    <a:lumMod val="75000"/>
                  </a:srgbClr>
                </a:solidFill>
              </a:rPr>
              <a:t>Reporting</a:t>
            </a:r>
            <a:endParaRPr lang="en-US" dirty="0"/>
          </a:p>
        </p:txBody>
      </p:sp>
    </p:spTree>
    <p:extLst>
      <p:ext uri="{BB962C8B-B14F-4D97-AF65-F5344CB8AC3E}">
        <p14:creationId xmlns:p14="http://schemas.microsoft.com/office/powerpoint/2010/main" val="289280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29</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Why use External Managers?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19958510"/>
              </p:ext>
            </p:extLst>
          </p:nvPr>
        </p:nvGraphicFramePr>
        <p:xfrm>
          <a:off x="1752600" y="1009485"/>
          <a:ext cx="6481763" cy="2941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6047533" y="1890900"/>
            <a:ext cx="398987" cy="241557"/>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Right Arrow 8"/>
          <p:cNvSpPr/>
          <p:nvPr/>
        </p:nvSpPr>
        <p:spPr>
          <a:xfrm>
            <a:off x="3610506" y="1860421"/>
            <a:ext cx="398987" cy="241557"/>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aphicFrame>
        <p:nvGraphicFramePr>
          <p:cNvPr id="10" name="Content Placeholder 2"/>
          <p:cNvGraphicFramePr>
            <a:graphicFrameLocks/>
          </p:cNvGraphicFramePr>
          <p:nvPr>
            <p:extLst>
              <p:ext uri="{D42A27DB-BD31-4B8C-83A1-F6EECF244321}">
                <p14:modId xmlns:p14="http://schemas.microsoft.com/office/powerpoint/2010/main" val="2039463568"/>
              </p:ext>
            </p:extLst>
          </p:nvPr>
        </p:nvGraphicFramePr>
        <p:xfrm>
          <a:off x="749189" y="3810000"/>
          <a:ext cx="7954964" cy="1036320"/>
        </p:xfrm>
        <a:graphic>
          <a:graphicData uri="http://schemas.openxmlformats.org/drawingml/2006/table">
            <a:tbl>
              <a:tblPr firstRow="1" bandRow="1">
                <a:tableStyleId>{5C22544A-7EE6-4342-B048-85BDC9FD1C3A}</a:tableStyleId>
              </a:tblPr>
              <a:tblGrid>
                <a:gridCol w="1079611">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79553">
                  <a:extLst>
                    <a:ext uri="{9D8B030D-6E8A-4147-A177-3AD203B41FA5}">
                      <a16:colId xmlns:a16="http://schemas.microsoft.com/office/drawing/2014/main" val="20003"/>
                    </a:ext>
                  </a:extLst>
                </a:gridCol>
              </a:tblGrid>
              <a:tr h="370840">
                <a:tc>
                  <a:txBody>
                    <a:bodyPr/>
                    <a:lstStyle/>
                    <a:p>
                      <a:r>
                        <a:rPr lang="en-US" sz="1400" b="1" dirty="0">
                          <a:solidFill>
                            <a:schemeClr val="accent1">
                              <a:lumMod val="75000"/>
                            </a:schemeClr>
                          </a:solidFill>
                        </a:rPr>
                        <a:t>Features</a:t>
                      </a:r>
                    </a:p>
                  </a:txBody>
                  <a:tcPr anchor="b">
                    <a:noFill/>
                  </a:tcPr>
                </a:tc>
                <a:tc>
                  <a:txBody>
                    <a:bodyPr/>
                    <a:lstStyle/>
                    <a:p>
                      <a:r>
                        <a:rPr lang="en-US" sz="1400" b="0" dirty="0">
                          <a:solidFill>
                            <a:schemeClr val="accent1">
                              <a:lumMod val="75000"/>
                            </a:schemeClr>
                          </a:solidFill>
                        </a:rPr>
                        <a:t>Very Low Expenses</a:t>
                      </a:r>
                    </a:p>
                    <a:p>
                      <a:r>
                        <a:rPr lang="en-US" sz="1400" b="0" dirty="0">
                          <a:solidFill>
                            <a:schemeClr val="accent1">
                              <a:lumMod val="75000"/>
                            </a:schemeClr>
                          </a:solidFill>
                        </a:rPr>
                        <a:t>Low or Zero Alpha</a:t>
                      </a:r>
                    </a:p>
                  </a:txBody>
                  <a:tcPr>
                    <a:noFill/>
                  </a:tcPr>
                </a:tc>
                <a:tc>
                  <a:txBody>
                    <a:bodyPr/>
                    <a:lstStyle/>
                    <a:p>
                      <a:r>
                        <a:rPr lang="en-US" sz="1400" b="0" dirty="0">
                          <a:solidFill>
                            <a:schemeClr val="accent1">
                              <a:lumMod val="75000"/>
                            </a:schemeClr>
                          </a:solidFill>
                        </a:rPr>
                        <a:t> Very Low Expenses</a:t>
                      </a:r>
                    </a:p>
                    <a:p>
                      <a:r>
                        <a:rPr lang="en-US" sz="1400" b="0" dirty="0">
                          <a:solidFill>
                            <a:schemeClr val="accent1">
                              <a:lumMod val="75000"/>
                            </a:schemeClr>
                          </a:solidFill>
                        </a:rPr>
                        <a:t> Attractive Alpha</a:t>
                      </a:r>
                    </a:p>
                  </a:txBody>
                  <a:tcPr>
                    <a:noFill/>
                  </a:tcPr>
                </a:tc>
                <a:tc>
                  <a:txBody>
                    <a:bodyPr/>
                    <a:lstStyle/>
                    <a:p>
                      <a:r>
                        <a:rPr lang="en-US" sz="1400" b="0" dirty="0">
                          <a:solidFill>
                            <a:schemeClr val="accent1">
                              <a:lumMod val="75000"/>
                            </a:schemeClr>
                          </a:solidFill>
                        </a:rPr>
                        <a:t>      Higher Expenses</a:t>
                      </a:r>
                    </a:p>
                    <a:p>
                      <a:r>
                        <a:rPr lang="en-US" sz="1400" b="0" dirty="0">
                          <a:solidFill>
                            <a:schemeClr val="accent1">
                              <a:lumMod val="75000"/>
                            </a:schemeClr>
                          </a:solidFill>
                        </a:rPr>
                        <a:t>      Attractive Alpha</a:t>
                      </a:r>
                    </a:p>
                  </a:txBody>
                  <a:tcPr>
                    <a:noFill/>
                  </a:tcPr>
                </a:tc>
                <a:extLst>
                  <a:ext uri="{0D108BD9-81ED-4DB2-BD59-A6C34878D82A}">
                    <a16:rowId xmlns:a16="http://schemas.microsoft.com/office/drawing/2014/main" val="10000"/>
                  </a:ext>
                </a:extLst>
              </a:tr>
              <a:tr h="370840">
                <a:tc>
                  <a:txBody>
                    <a:bodyPr/>
                    <a:lstStyle/>
                    <a:p>
                      <a:r>
                        <a:rPr lang="en-US" sz="1400" b="1" dirty="0">
                          <a:solidFill>
                            <a:schemeClr val="accent1">
                              <a:lumMod val="75000"/>
                            </a:schemeClr>
                          </a:solidFill>
                        </a:rPr>
                        <a:t>Examples</a:t>
                      </a:r>
                    </a:p>
                  </a:txBody>
                  <a:tcPr anchor="b">
                    <a:noFill/>
                  </a:tcPr>
                </a:tc>
                <a:tc>
                  <a:txBody>
                    <a:bodyPr/>
                    <a:lstStyle/>
                    <a:p>
                      <a:r>
                        <a:rPr lang="en-US" sz="1400" b="0" dirty="0">
                          <a:solidFill>
                            <a:schemeClr val="accent1">
                              <a:lumMod val="75000"/>
                            </a:schemeClr>
                          </a:solidFill>
                        </a:rPr>
                        <a:t>US Public Equity</a:t>
                      </a:r>
                    </a:p>
                    <a:p>
                      <a:r>
                        <a:rPr lang="en-US" sz="1400" b="0" dirty="0">
                          <a:solidFill>
                            <a:schemeClr val="accent1">
                              <a:lumMod val="75000"/>
                            </a:schemeClr>
                          </a:solidFill>
                        </a:rPr>
                        <a:t>Gold</a:t>
                      </a:r>
                    </a:p>
                  </a:txBody>
                  <a:tcPr>
                    <a:noFill/>
                  </a:tcPr>
                </a:tc>
                <a:tc>
                  <a:txBody>
                    <a:bodyPr/>
                    <a:lstStyle/>
                    <a:p>
                      <a:r>
                        <a:rPr lang="en-US" sz="1400" b="0" dirty="0">
                          <a:solidFill>
                            <a:schemeClr val="accent1">
                              <a:lumMod val="75000"/>
                            </a:schemeClr>
                          </a:solidFill>
                        </a:rPr>
                        <a:t> US Core Fixed Income</a:t>
                      </a:r>
                    </a:p>
                    <a:p>
                      <a:r>
                        <a:rPr lang="en-US" sz="1400" b="0" dirty="0">
                          <a:solidFill>
                            <a:schemeClr val="accent1">
                              <a:lumMod val="75000"/>
                            </a:schemeClr>
                          </a:solidFill>
                        </a:rPr>
                        <a:t> LIBOR Plus Fund</a:t>
                      </a:r>
                    </a:p>
                  </a:txBody>
                  <a:tcPr>
                    <a:noFill/>
                  </a:tcPr>
                </a:tc>
                <a:tc>
                  <a:txBody>
                    <a:bodyPr/>
                    <a:lstStyle/>
                    <a:p>
                      <a:r>
                        <a:rPr lang="en-US" sz="1400" b="0" dirty="0">
                          <a:solidFill>
                            <a:schemeClr val="accent1">
                              <a:lumMod val="75000"/>
                            </a:schemeClr>
                          </a:solidFill>
                        </a:rPr>
                        <a:t>      Private Equity</a:t>
                      </a:r>
                    </a:p>
                    <a:p>
                      <a:r>
                        <a:rPr lang="en-US" sz="1400" b="0" dirty="0">
                          <a:solidFill>
                            <a:schemeClr val="accent1">
                              <a:lumMod val="75000"/>
                            </a:schemeClr>
                          </a:solidFill>
                        </a:rPr>
                        <a:t>      Absolute</a:t>
                      </a:r>
                      <a:r>
                        <a:rPr lang="en-US" sz="1400" b="0" baseline="0" dirty="0">
                          <a:solidFill>
                            <a:schemeClr val="accent1">
                              <a:lumMod val="75000"/>
                            </a:schemeClr>
                          </a:solidFill>
                        </a:rPr>
                        <a:t> Return</a:t>
                      </a:r>
                      <a:endParaRPr lang="en-US" sz="1400" b="0" dirty="0">
                        <a:solidFill>
                          <a:schemeClr val="accent1">
                            <a:lumMod val="75000"/>
                          </a:schemeClr>
                        </a:solidFill>
                      </a:endParaRPr>
                    </a:p>
                  </a:txBody>
                  <a:tcPr>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2759716" y="2514600"/>
            <a:ext cx="533400" cy="304800"/>
          </a:xfrm>
          <a:prstGeom prst="rect">
            <a:avLst/>
          </a:prstGeom>
          <a:noFill/>
        </p:spPr>
        <p:txBody>
          <a:bodyPr wrap="square" rtlCol="0">
            <a:spAutoFit/>
          </a:bodyPr>
          <a:lstStyle/>
          <a:p>
            <a:r>
              <a:rPr lang="en-US" sz="1400" dirty="0">
                <a:solidFill>
                  <a:schemeClr val="accent1">
                    <a:lumMod val="75000"/>
                  </a:schemeClr>
                </a:solidFill>
                <a:latin typeface="+mj-lt"/>
              </a:rPr>
              <a:t>Yes</a:t>
            </a:r>
          </a:p>
        </p:txBody>
      </p:sp>
      <p:sp>
        <p:nvSpPr>
          <p:cNvPr id="11" name="TextBox 10"/>
          <p:cNvSpPr txBox="1"/>
          <p:nvPr/>
        </p:nvSpPr>
        <p:spPr>
          <a:xfrm>
            <a:off x="7548563" y="2514600"/>
            <a:ext cx="533400" cy="304800"/>
          </a:xfrm>
          <a:prstGeom prst="rect">
            <a:avLst/>
          </a:prstGeom>
          <a:noFill/>
        </p:spPr>
        <p:txBody>
          <a:bodyPr wrap="square" rtlCol="0">
            <a:spAutoFit/>
          </a:bodyPr>
          <a:lstStyle/>
          <a:p>
            <a:r>
              <a:rPr lang="en-US" sz="1400" dirty="0">
                <a:solidFill>
                  <a:schemeClr val="accent1">
                    <a:lumMod val="75000"/>
                  </a:schemeClr>
                </a:solidFill>
                <a:latin typeface="+mj-lt"/>
              </a:rPr>
              <a:t>Yes</a:t>
            </a:r>
          </a:p>
        </p:txBody>
      </p:sp>
      <p:sp>
        <p:nvSpPr>
          <p:cNvPr id="12" name="TextBox 11"/>
          <p:cNvSpPr txBox="1"/>
          <p:nvPr/>
        </p:nvSpPr>
        <p:spPr>
          <a:xfrm>
            <a:off x="5257800" y="2514600"/>
            <a:ext cx="533400" cy="304800"/>
          </a:xfrm>
          <a:prstGeom prst="rect">
            <a:avLst/>
          </a:prstGeom>
          <a:noFill/>
        </p:spPr>
        <p:txBody>
          <a:bodyPr wrap="square" rtlCol="0">
            <a:spAutoFit/>
          </a:bodyPr>
          <a:lstStyle/>
          <a:p>
            <a:r>
              <a:rPr lang="en-US" sz="1400" dirty="0">
                <a:solidFill>
                  <a:schemeClr val="accent1">
                    <a:lumMod val="75000"/>
                  </a:schemeClr>
                </a:solidFill>
                <a:latin typeface="+mj-lt"/>
              </a:rPr>
              <a:t>Yes</a:t>
            </a:r>
          </a:p>
        </p:txBody>
      </p:sp>
      <p:sp>
        <p:nvSpPr>
          <p:cNvPr id="13" name="TextBox 12"/>
          <p:cNvSpPr txBox="1"/>
          <p:nvPr/>
        </p:nvSpPr>
        <p:spPr>
          <a:xfrm>
            <a:off x="6047533" y="1592725"/>
            <a:ext cx="533400" cy="304800"/>
          </a:xfrm>
          <a:prstGeom prst="rect">
            <a:avLst/>
          </a:prstGeom>
          <a:noFill/>
        </p:spPr>
        <p:txBody>
          <a:bodyPr wrap="square" rtlCol="0">
            <a:spAutoFit/>
          </a:bodyPr>
          <a:lstStyle/>
          <a:p>
            <a:r>
              <a:rPr lang="en-US" sz="1400" dirty="0">
                <a:solidFill>
                  <a:schemeClr val="accent1">
                    <a:lumMod val="75000"/>
                  </a:schemeClr>
                </a:solidFill>
                <a:latin typeface="+mj-lt"/>
              </a:rPr>
              <a:t>No</a:t>
            </a:r>
          </a:p>
        </p:txBody>
      </p:sp>
      <p:sp>
        <p:nvSpPr>
          <p:cNvPr id="14" name="TextBox 13"/>
          <p:cNvSpPr txBox="1"/>
          <p:nvPr/>
        </p:nvSpPr>
        <p:spPr>
          <a:xfrm>
            <a:off x="3541312" y="1586100"/>
            <a:ext cx="533400" cy="304800"/>
          </a:xfrm>
          <a:prstGeom prst="rect">
            <a:avLst/>
          </a:prstGeom>
          <a:noFill/>
        </p:spPr>
        <p:txBody>
          <a:bodyPr wrap="square" rtlCol="0">
            <a:spAutoFit/>
          </a:bodyPr>
          <a:lstStyle/>
          <a:p>
            <a:r>
              <a:rPr lang="en-US" sz="1400" dirty="0">
                <a:solidFill>
                  <a:schemeClr val="accent1">
                    <a:lumMod val="75000"/>
                  </a:schemeClr>
                </a:solidFill>
                <a:latin typeface="+mj-lt"/>
              </a:rPr>
              <a:t>No</a:t>
            </a:r>
          </a:p>
        </p:txBody>
      </p:sp>
    </p:spTree>
    <p:extLst>
      <p:ext uri="{BB962C8B-B14F-4D97-AF65-F5344CB8AC3E}">
        <p14:creationId xmlns:p14="http://schemas.microsoft.com/office/powerpoint/2010/main" val="51887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30</a:t>
            </a:fld>
            <a:endParaRPr lang="en-US" dirty="0"/>
          </a:p>
        </p:txBody>
      </p:sp>
    </p:spTree>
    <p:extLst>
      <p:ext uri="{BB962C8B-B14F-4D97-AF65-F5344CB8AC3E}">
        <p14:creationId xmlns:p14="http://schemas.microsoft.com/office/powerpoint/2010/main" val="1002182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31</a:t>
            </a:fld>
            <a:endParaRPr lang="en-US" dirty="0"/>
          </a:p>
        </p:txBody>
      </p:sp>
      <p:sp>
        <p:nvSpPr>
          <p:cNvPr id="3" name="Content Placeholder 2"/>
          <p:cNvSpPr>
            <a:spLocks noGrp="1"/>
          </p:cNvSpPr>
          <p:nvPr>
            <p:ph idx="1"/>
          </p:nvPr>
        </p:nvSpPr>
        <p:spPr/>
        <p:txBody>
          <a:bodyPr/>
          <a:lstStyle/>
          <a:p>
            <a:pPr marL="0" lvl="0" indent="0">
              <a:buClr>
                <a:srgbClr val="4F81BD">
                  <a:lumMod val="75000"/>
                </a:srgbClr>
              </a:buClr>
              <a:buNone/>
            </a:pPr>
            <a:endParaRPr lang="en-US" sz="1600" dirty="0">
              <a:solidFill>
                <a:schemeClr val="accent1">
                  <a:lumMod val="75000"/>
                </a:schemeClr>
              </a:solidFill>
            </a:endParaRPr>
          </a:p>
          <a:p>
            <a:pPr lvl="0">
              <a:buClr>
                <a:srgbClr val="4F81BD">
                  <a:lumMod val="75000"/>
                </a:srgbClr>
              </a:buClr>
            </a:pPr>
            <a:r>
              <a:rPr lang="en-US" sz="1600" dirty="0">
                <a:solidFill>
                  <a:srgbClr val="4F81BD">
                    <a:lumMod val="75000"/>
                  </a:srgbClr>
                </a:solidFill>
              </a:rPr>
              <a:t>Add staff to bolster and backstop internal management</a:t>
            </a:r>
          </a:p>
          <a:p>
            <a:pPr lvl="0">
              <a:buClr>
                <a:srgbClr val="4F81BD">
                  <a:lumMod val="75000"/>
                </a:srgbClr>
              </a:buClr>
            </a:pPr>
            <a:r>
              <a:rPr lang="en-US" sz="1600" dirty="0">
                <a:solidFill>
                  <a:srgbClr val="4F81BD">
                    <a:lumMod val="75000"/>
                  </a:srgbClr>
                </a:solidFill>
              </a:rPr>
              <a:t>For external managers in Traditional Investments</a:t>
            </a:r>
          </a:p>
          <a:p>
            <a:pPr lvl="1">
              <a:buClr>
                <a:srgbClr val="4F81BD">
                  <a:lumMod val="75000"/>
                </a:srgbClr>
              </a:buClr>
            </a:pPr>
            <a:r>
              <a:rPr lang="en-US" sz="1600" dirty="0">
                <a:solidFill>
                  <a:srgbClr val="4F81BD">
                    <a:lumMod val="75000"/>
                  </a:srgbClr>
                </a:solidFill>
              </a:rPr>
              <a:t>Reduce the base fee and create better alignment of interests by moving to a lower base fee coupled with a profit share</a:t>
            </a:r>
          </a:p>
          <a:p>
            <a:pPr lvl="1">
              <a:buClr>
                <a:srgbClr val="4F81BD">
                  <a:lumMod val="75000"/>
                </a:srgbClr>
              </a:buClr>
            </a:pPr>
            <a:r>
              <a:rPr lang="en-US" sz="1600" dirty="0">
                <a:solidFill>
                  <a:srgbClr val="4F81BD">
                    <a:lumMod val="75000"/>
                  </a:srgbClr>
                </a:solidFill>
              </a:rPr>
              <a:t>Enter into arrangements for netting of profit shares for managers with multiple PSERS mandates</a:t>
            </a:r>
          </a:p>
          <a:p>
            <a:pPr lvl="0">
              <a:buClr>
                <a:srgbClr val="4F81BD">
                  <a:lumMod val="75000"/>
                </a:srgbClr>
              </a:buClr>
            </a:pPr>
            <a:r>
              <a:rPr lang="en-US" sz="1600" dirty="0">
                <a:solidFill>
                  <a:srgbClr val="4F81BD">
                    <a:lumMod val="75000"/>
                  </a:srgbClr>
                </a:solidFill>
              </a:rPr>
              <a:t>For external managers in Non-Traditional Investments</a:t>
            </a:r>
          </a:p>
          <a:p>
            <a:pPr lvl="1">
              <a:buClr>
                <a:srgbClr val="4F81BD">
                  <a:lumMod val="75000"/>
                </a:srgbClr>
              </a:buClr>
            </a:pPr>
            <a:r>
              <a:rPr lang="en-US" sz="1600" dirty="0">
                <a:solidFill>
                  <a:srgbClr val="4F81BD">
                    <a:lumMod val="75000"/>
                  </a:srgbClr>
                </a:solidFill>
              </a:rPr>
              <a:t>Continue to grow co-investments (lower fee and profit share)</a:t>
            </a:r>
          </a:p>
          <a:p>
            <a:pPr lvl="1">
              <a:buClr>
                <a:srgbClr val="4F81BD">
                  <a:lumMod val="75000"/>
                </a:srgbClr>
              </a:buClr>
            </a:pPr>
            <a:r>
              <a:rPr lang="en-US" sz="1600" dirty="0">
                <a:solidFill>
                  <a:srgbClr val="4F81BD">
                    <a:lumMod val="75000"/>
                  </a:srgbClr>
                </a:solidFill>
              </a:rPr>
              <a:t>Move away from paying on commitment and towards paying on invested capital</a:t>
            </a:r>
          </a:p>
          <a:p>
            <a:pPr lvl="1">
              <a:buClr>
                <a:srgbClr val="4F81BD">
                  <a:lumMod val="75000"/>
                </a:srgbClr>
              </a:buClr>
            </a:pPr>
            <a:r>
              <a:rPr lang="en-US" sz="1600" dirty="0">
                <a:solidFill>
                  <a:srgbClr val="4F81BD">
                    <a:lumMod val="75000"/>
                  </a:srgbClr>
                </a:solidFill>
              </a:rPr>
              <a:t>Continue to push managers to adopt ILPA template</a:t>
            </a:r>
          </a:p>
          <a:p>
            <a:pPr lvl="0">
              <a:buClr>
                <a:srgbClr val="4F81BD">
                  <a:lumMod val="75000"/>
                </a:srgbClr>
              </a:buClr>
            </a:pPr>
            <a:r>
              <a:rPr lang="en-US" sz="1600" dirty="0">
                <a:solidFill>
                  <a:srgbClr val="4F81BD">
                    <a:lumMod val="75000"/>
                  </a:srgbClr>
                </a:solidFill>
              </a:rPr>
              <a:t>CAVEAT: Ability to negotiate fees downward depends upon supply and demand of a manager’s services: </a:t>
            </a:r>
          </a:p>
          <a:p>
            <a:pPr lvl="1">
              <a:buClr>
                <a:srgbClr val="4F81BD">
                  <a:lumMod val="75000"/>
                </a:srgbClr>
              </a:buClr>
            </a:pPr>
            <a:r>
              <a:rPr lang="en-US" sz="1600" dirty="0">
                <a:solidFill>
                  <a:srgbClr val="4F81BD">
                    <a:lumMod val="75000"/>
                  </a:srgbClr>
                </a:solidFill>
              </a:rPr>
              <a:t>High demand and/or low supply gives PSERS limited negotiating leverage</a:t>
            </a:r>
          </a:p>
          <a:p>
            <a:pPr>
              <a:buClr>
                <a:srgbClr val="4F81BD">
                  <a:lumMod val="75000"/>
                </a:srgbClr>
              </a:buClr>
            </a:pPr>
            <a:endParaRPr lang="en-US" sz="1600" dirty="0">
              <a:solidFill>
                <a:schemeClr val="accent1">
                  <a:lumMod val="75000"/>
                </a:schemeClr>
              </a:solidFill>
            </a:endParaRPr>
          </a:p>
          <a:p>
            <a:pPr>
              <a:buClr>
                <a:srgbClr val="4F81BD">
                  <a:lumMod val="75000"/>
                </a:srgbClr>
              </a:buClr>
            </a:pPr>
            <a:endParaRPr lang="en-US" sz="1600" dirty="0">
              <a:solidFill>
                <a:schemeClr val="accent1">
                  <a:lumMod val="75000"/>
                </a:schemeClr>
              </a:solidFill>
            </a:endParaRPr>
          </a:p>
        </p:txBody>
      </p:sp>
      <p:sp>
        <p:nvSpPr>
          <p:cNvPr id="4" name="Title 3"/>
          <p:cNvSpPr>
            <a:spLocks noGrp="1"/>
          </p:cNvSpPr>
          <p:nvPr>
            <p:ph type="title"/>
          </p:nvPr>
        </p:nvSpPr>
        <p:spPr/>
        <p:txBody>
          <a:bodyPr/>
          <a:lstStyle/>
          <a:p>
            <a:r>
              <a:rPr lang="en-US" dirty="0">
                <a:solidFill>
                  <a:srgbClr val="4F81BD">
                    <a:lumMod val="75000"/>
                  </a:srgbClr>
                </a:solidFill>
              </a:rPr>
              <a:t>FY 2017 Investment Expense Initiatives</a:t>
            </a:r>
          </a:p>
        </p:txBody>
      </p:sp>
    </p:spTree>
    <p:extLst>
      <p:ext uri="{BB962C8B-B14F-4D97-AF65-F5344CB8AC3E}">
        <p14:creationId xmlns:p14="http://schemas.microsoft.com/office/powerpoint/2010/main" val="913061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32</a:t>
            </a:fld>
            <a:endParaRPr lang="en-US" dirty="0"/>
          </a:p>
        </p:txBody>
      </p:sp>
    </p:spTree>
    <p:extLst>
      <p:ext uri="{BB962C8B-B14F-4D97-AF65-F5344CB8AC3E}">
        <p14:creationId xmlns:p14="http://schemas.microsoft.com/office/powerpoint/2010/main" val="92741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33</a:t>
            </a:fld>
            <a:endParaRPr lang="en-US" dirty="0"/>
          </a:p>
        </p:txBody>
      </p:sp>
      <p:sp>
        <p:nvSpPr>
          <p:cNvPr id="3" name="Content Placeholder 2"/>
          <p:cNvSpPr>
            <a:spLocks noGrp="1"/>
          </p:cNvSpPr>
          <p:nvPr>
            <p:ph idx="1"/>
          </p:nvPr>
        </p:nvSpPr>
        <p:spPr/>
        <p:txBody>
          <a:bodyPr/>
          <a:lstStyle/>
          <a:p>
            <a:pPr marL="0" lvl="0" indent="0">
              <a:buClr>
                <a:srgbClr val="4F81BD">
                  <a:lumMod val="75000"/>
                </a:srgbClr>
              </a:buClr>
              <a:buNone/>
            </a:pPr>
            <a:endParaRPr lang="en-US" sz="1600" dirty="0">
              <a:solidFill>
                <a:schemeClr val="accent1">
                  <a:lumMod val="75000"/>
                </a:schemeClr>
              </a:solidFill>
            </a:endParaRPr>
          </a:p>
          <a:p>
            <a:pPr lvl="0">
              <a:buClr>
                <a:srgbClr val="4F81BD">
                  <a:lumMod val="75000"/>
                </a:srgbClr>
              </a:buClr>
            </a:pPr>
            <a:r>
              <a:rPr lang="en-US" sz="1600" dirty="0">
                <a:solidFill>
                  <a:schemeClr val="accent1">
                    <a:lumMod val="75000"/>
                  </a:schemeClr>
                </a:solidFill>
              </a:rPr>
              <a:t>Total Investment Expenses in dollars will be</a:t>
            </a:r>
          </a:p>
          <a:p>
            <a:pPr lvl="1">
              <a:buClr>
                <a:srgbClr val="4F81BD">
                  <a:lumMod val="75000"/>
                </a:srgbClr>
              </a:buClr>
            </a:pPr>
            <a:r>
              <a:rPr lang="en-US" sz="1600" dirty="0">
                <a:solidFill>
                  <a:schemeClr val="accent1">
                    <a:lumMod val="75000"/>
                  </a:schemeClr>
                </a:solidFill>
              </a:rPr>
              <a:t>Higher if</a:t>
            </a:r>
          </a:p>
          <a:p>
            <a:pPr lvl="2">
              <a:buClr>
                <a:srgbClr val="4F81BD">
                  <a:lumMod val="75000"/>
                </a:srgbClr>
              </a:buClr>
            </a:pPr>
            <a:r>
              <a:rPr lang="en-US" sz="1600" dirty="0">
                <a:solidFill>
                  <a:schemeClr val="accent1">
                    <a:lumMod val="75000"/>
                  </a:schemeClr>
                </a:solidFill>
              </a:rPr>
              <a:t> PSERS AUM is larger</a:t>
            </a:r>
          </a:p>
          <a:p>
            <a:pPr lvl="2">
              <a:buClr>
                <a:srgbClr val="4F81BD">
                  <a:lumMod val="75000"/>
                </a:srgbClr>
              </a:buClr>
            </a:pPr>
            <a:r>
              <a:rPr lang="en-US" sz="1600" dirty="0">
                <a:solidFill>
                  <a:schemeClr val="accent1">
                    <a:lumMod val="75000"/>
                  </a:schemeClr>
                </a:solidFill>
              </a:rPr>
              <a:t> Market returns are higher</a:t>
            </a:r>
          </a:p>
          <a:p>
            <a:pPr lvl="2">
              <a:buClr>
                <a:srgbClr val="4F81BD">
                  <a:lumMod val="75000"/>
                </a:srgbClr>
              </a:buClr>
            </a:pPr>
            <a:r>
              <a:rPr lang="en-US" sz="1600" dirty="0">
                <a:solidFill>
                  <a:schemeClr val="accent1">
                    <a:lumMod val="75000"/>
                  </a:schemeClr>
                </a:solidFill>
              </a:rPr>
              <a:t> More external managers</a:t>
            </a:r>
          </a:p>
          <a:p>
            <a:pPr lvl="1">
              <a:buClr>
                <a:srgbClr val="4F81BD">
                  <a:lumMod val="75000"/>
                </a:srgbClr>
              </a:buClr>
            </a:pPr>
            <a:r>
              <a:rPr lang="en-US" sz="1600" dirty="0">
                <a:solidFill>
                  <a:schemeClr val="accent1">
                    <a:lumMod val="75000"/>
                  </a:schemeClr>
                </a:solidFill>
              </a:rPr>
              <a:t>Lower if</a:t>
            </a:r>
          </a:p>
          <a:p>
            <a:pPr lvl="2">
              <a:buClr>
                <a:srgbClr val="4F81BD">
                  <a:lumMod val="75000"/>
                </a:srgbClr>
              </a:buClr>
            </a:pPr>
            <a:r>
              <a:rPr lang="en-US" sz="1600" dirty="0">
                <a:solidFill>
                  <a:schemeClr val="accent1">
                    <a:lumMod val="75000"/>
                  </a:schemeClr>
                </a:solidFill>
              </a:rPr>
              <a:t> PSERS AUM is smaller</a:t>
            </a:r>
          </a:p>
          <a:p>
            <a:pPr lvl="2">
              <a:buClr>
                <a:srgbClr val="4F81BD">
                  <a:lumMod val="75000"/>
                </a:srgbClr>
              </a:buClr>
            </a:pPr>
            <a:r>
              <a:rPr lang="en-US" sz="1600" dirty="0">
                <a:solidFill>
                  <a:schemeClr val="accent1">
                    <a:lumMod val="75000"/>
                  </a:schemeClr>
                </a:solidFill>
              </a:rPr>
              <a:t> Market returns are lower</a:t>
            </a:r>
          </a:p>
          <a:p>
            <a:pPr lvl="2">
              <a:buClr>
                <a:srgbClr val="4F81BD">
                  <a:lumMod val="75000"/>
                </a:srgbClr>
              </a:buClr>
            </a:pPr>
            <a:r>
              <a:rPr lang="en-US" sz="1600" dirty="0">
                <a:solidFill>
                  <a:schemeClr val="accent1">
                    <a:lumMod val="75000"/>
                  </a:schemeClr>
                </a:solidFill>
              </a:rPr>
              <a:t> More internal management</a:t>
            </a:r>
          </a:p>
          <a:p>
            <a:pPr marL="914400" lvl="2" indent="0">
              <a:buClr>
                <a:srgbClr val="4F81BD">
                  <a:lumMod val="75000"/>
                </a:srgbClr>
              </a:buClr>
              <a:buNone/>
            </a:pPr>
            <a:endParaRPr lang="en-US" sz="1600" dirty="0">
              <a:solidFill>
                <a:schemeClr val="accent1">
                  <a:lumMod val="75000"/>
                </a:schemeClr>
              </a:solidFill>
            </a:endParaRPr>
          </a:p>
          <a:p>
            <a:pPr>
              <a:buClr>
                <a:srgbClr val="4F81BD">
                  <a:lumMod val="75000"/>
                </a:srgbClr>
              </a:buClr>
            </a:pPr>
            <a:r>
              <a:rPr lang="en-US" sz="1600" dirty="0">
                <a:solidFill>
                  <a:schemeClr val="accent1">
                    <a:lumMod val="75000"/>
                  </a:schemeClr>
                </a:solidFill>
              </a:rPr>
              <a:t>Total Alpha in dollars will be</a:t>
            </a:r>
          </a:p>
          <a:p>
            <a:pPr lvl="1">
              <a:buClr>
                <a:srgbClr val="4F81BD">
                  <a:lumMod val="75000"/>
                </a:srgbClr>
              </a:buClr>
            </a:pPr>
            <a:r>
              <a:rPr lang="en-US" sz="1600" dirty="0">
                <a:solidFill>
                  <a:schemeClr val="accent1">
                    <a:lumMod val="75000"/>
                  </a:schemeClr>
                </a:solidFill>
              </a:rPr>
              <a:t>Higher if use a mix of external and internal managers</a:t>
            </a:r>
          </a:p>
          <a:p>
            <a:pPr lvl="1">
              <a:buClr>
                <a:srgbClr val="4F81BD">
                  <a:lumMod val="75000"/>
                </a:srgbClr>
              </a:buClr>
            </a:pPr>
            <a:r>
              <a:rPr lang="en-US" sz="1600" dirty="0">
                <a:solidFill>
                  <a:schemeClr val="accent1">
                    <a:lumMod val="75000"/>
                  </a:schemeClr>
                </a:solidFill>
              </a:rPr>
              <a:t>Lower if use only internal management</a:t>
            </a:r>
          </a:p>
          <a:p>
            <a:pPr>
              <a:buClr>
                <a:srgbClr val="4F81BD">
                  <a:lumMod val="75000"/>
                </a:srgbClr>
              </a:buClr>
            </a:pPr>
            <a:endParaRPr lang="en-US" sz="1600" dirty="0">
              <a:solidFill>
                <a:schemeClr val="accent1">
                  <a:lumMod val="75000"/>
                </a:schemeClr>
              </a:solidFill>
            </a:endParaRPr>
          </a:p>
          <a:p>
            <a:pPr>
              <a:buClr>
                <a:srgbClr val="4F81BD">
                  <a:lumMod val="75000"/>
                </a:srgbClr>
              </a:buClr>
            </a:pPr>
            <a:endParaRPr lang="en-US" sz="1600" dirty="0">
              <a:solidFill>
                <a:schemeClr val="accent1">
                  <a:lumMod val="75000"/>
                </a:schemeClr>
              </a:solidFill>
            </a:endParaRPr>
          </a:p>
        </p:txBody>
      </p:sp>
      <p:sp>
        <p:nvSpPr>
          <p:cNvPr id="4" name="Title 3"/>
          <p:cNvSpPr>
            <a:spLocks noGrp="1"/>
          </p:cNvSpPr>
          <p:nvPr>
            <p:ph type="title"/>
          </p:nvPr>
        </p:nvSpPr>
        <p:spPr/>
        <p:txBody>
          <a:bodyPr/>
          <a:lstStyle/>
          <a:p>
            <a:r>
              <a:rPr lang="en-US" dirty="0">
                <a:solidFill>
                  <a:srgbClr val="4F81BD">
                    <a:lumMod val="75000"/>
                  </a:srgbClr>
                </a:solidFill>
              </a:rPr>
              <a:t>Key Takeaways</a:t>
            </a:r>
          </a:p>
        </p:txBody>
      </p:sp>
    </p:spTree>
    <p:extLst>
      <p:ext uri="{BB962C8B-B14F-4D97-AF65-F5344CB8AC3E}">
        <p14:creationId xmlns:p14="http://schemas.microsoft.com/office/powerpoint/2010/main" val="335527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Use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34</a:t>
            </a:fld>
            <a:endParaRPr lang="en-US" dirty="0"/>
          </a:p>
        </p:txBody>
      </p:sp>
    </p:spTree>
    <p:extLst>
      <p:ext uri="{BB962C8B-B14F-4D97-AF65-F5344CB8AC3E}">
        <p14:creationId xmlns:p14="http://schemas.microsoft.com/office/powerpoint/2010/main" val="3077531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35</a:t>
            </a:fld>
            <a:endParaRPr lang="en-US" dirty="0"/>
          </a:p>
        </p:txBody>
      </p:sp>
      <p:sp>
        <p:nvSpPr>
          <p:cNvPr id="2" name="Title 1"/>
          <p:cNvSpPr>
            <a:spLocks noGrp="1"/>
          </p:cNvSpPr>
          <p:nvPr>
            <p:ph type="title"/>
          </p:nvPr>
        </p:nvSpPr>
        <p:spPr/>
        <p:txBody>
          <a:bodyPr/>
          <a:lstStyle/>
          <a:p>
            <a:r>
              <a:rPr lang="en-US" dirty="0"/>
              <a:t>Breakdown of Internal and Other Expenses</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041887433"/>
              </p:ext>
            </p:extLst>
          </p:nvPr>
        </p:nvGraphicFramePr>
        <p:xfrm>
          <a:off x="723867" y="1524000"/>
          <a:ext cx="7954963" cy="3250388"/>
        </p:xfrm>
        <a:graphic>
          <a:graphicData uri="http://schemas.openxmlformats.org/drawingml/2006/table">
            <a:tbl>
              <a:tblPr/>
              <a:tblGrid>
                <a:gridCol w="611920">
                  <a:extLst>
                    <a:ext uri="{9D8B030D-6E8A-4147-A177-3AD203B41FA5}">
                      <a16:colId xmlns:a16="http://schemas.microsoft.com/office/drawing/2014/main" val="20000"/>
                    </a:ext>
                  </a:extLst>
                </a:gridCol>
                <a:gridCol w="2171886">
                  <a:extLst>
                    <a:ext uri="{9D8B030D-6E8A-4147-A177-3AD203B41FA5}">
                      <a16:colId xmlns:a16="http://schemas.microsoft.com/office/drawing/2014/main" val="20001"/>
                    </a:ext>
                  </a:extLst>
                </a:gridCol>
                <a:gridCol w="861860">
                  <a:extLst>
                    <a:ext uri="{9D8B030D-6E8A-4147-A177-3AD203B41FA5}">
                      <a16:colId xmlns:a16="http://schemas.microsoft.com/office/drawing/2014/main" val="20002"/>
                    </a:ext>
                  </a:extLst>
                </a:gridCol>
                <a:gridCol w="284413">
                  <a:extLst>
                    <a:ext uri="{9D8B030D-6E8A-4147-A177-3AD203B41FA5}">
                      <a16:colId xmlns:a16="http://schemas.microsoft.com/office/drawing/2014/main" val="20003"/>
                    </a:ext>
                  </a:extLst>
                </a:gridCol>
                <a:gridCol w="551590">
                  <a:extLst>
                    <a:ext uri="{9D8B030D-6E8A-4147-A177-3AD203B41FA5}">
                      <a16:colId xmlns:a16="http://schemas.microsoft.com/office/drawing/2014/main" val="20004"/>
                    </a:ext>
                  </a:extLst>
                </a:gridCol>
                <a:gridCol w="2620053">
                  <a:extLst>
                    <a:ext uri="{9D8B030D-6E8A-4147-A177-3AD203B41FA5}">
                      <a16:colId xmlns:a16="http://schemas.microsoft.com/office/drawing/2014/main" val="20005"/>
                    </a:ext>
                  </a:extLst>
                </a:gridCol>
                <a:gridCol w="853241">
                  <a:extLst>
                    <a:ext uri="{9D8B030D-6E8A-4147-A177-3AD203B41FA5}">
                      <a16:colId xmlns:a16="http://schemas.microsoft.com/office/drawing/2014/main" val="20006"/>
                    </a:ext>
                  </a:extLst>
                </a:gridCol>
              </a:tblGrid>
              <a:tr h="241408">
                <a:tc gridSpan="7">
                  <a:txBody>
                    <a:bodyPr/>
                    <a:lstStyle/>
                    <a:p>
                      <a:pPr algn="ctr" fontAlgn="b"/>
                      <a:r>
                        <a:rPr lang="en-US" sz="1400" b="1" i="0" u="none" strike="noStrike" dirty="0">
                          <a:solidFill>
                            <a:srgbClr val="FFFFFF"/>
                          </a:solidFill>
                          <a:effectLst/>
                          <a:latin typeface="Arial"/>
                        </a:rPr>
                        <a:t>FY 2016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1408">
                <a:tc gridSpan="4">
                  <a:txBody>
                    <a:bodyPr/>
                    <a:lstStyle/>
                    <a:p>
                      <a:pPr algn="ctr" fontAlgn="b"/>
                      <a:r>
                        <a:rPr lang="en-US" sz="1400" b="1" i="0" u="none" strike="noStrike" dirty="0">
                          <a:solidFill>
                            <a:srgbClr val="FFFFFF"/>
                          </a:solidFill>
                          <a:effectLst/>
                          <a:latin typeface="Arial"/>
                        </a:rPr>
                        <a:t>OTHER EXPENSES</a:t>
                      </a:r>
                    </a:p>
                  </a:txBody>
                  <a:tcPr marL="0" marR="0" marT="0" marB="0" anchor="b">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400" b="1" i="0" u="none" strike="noStrike" dirty="0">
                          <a:solidFill>
                            <a:srgbClr val="FFFFFF"/>
                          </a:solidFill>
                          <a:effectLst/>
                          <a:latin typeface="Arial"/>
                        </a:rPr>
                        <a:t>INTERNAL MANAGEMENT EXPENSES</a:t>
                      </a:r>
                    </a:p>
                  </a:txBody>
                  <a:tcPr marL="0" marR="0" marT="0" marB="0" anchor="b">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9678">
                <a:tc gridSpan="2">
                  <a:txBody>
                    <a:bodyPr/>
                    <a:lstStyle/>
                    <a:p>
                      <a:pPr algn="l" fontAlgn="t"/>
                      <a:r>
                        <a:rPr lang="en-US" sz="1000" b="0" i="0" u="none" strike="noStrike" dirty="0">
                          <a:solidFill>
                            <a:srgbClr val="366092"/>
                          </a:solidFill>
                          <a:effectLst/>
                          <a:latin typeface="Arial"/>
                        </a:rPr>
                        <a:t>Investment Consultants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algn="l" fontAlgn="t"/>
                      <a:r>
                        <a:rPr lang="en-US" sz="1000" b="0" i="0" u="none" strike="noStrike">
                          <a:solidFill>
                            <a:srgbClr val="366092"/>
                          </a:solidFill>
                          <a:effectLst/>
                          <a:latin typeface="Arial"/>
                        </a:rPr>
                        <a:t>Staff Compensation (salary and benefits)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r" fontAlgn="t"/>
                      <a:r>
                        <a:rPr lang="en-US" sz="1000" b="0" i="0" u="none" strike="noStrike">
                          <a:solidFill>
                            <a:srgbClr val="366092"/>
                          </a:solidFill>
                          <a:effectLst/>
                          <a:latin typeface="Arial"/>
                        </a:rPr>
                        <a:t>$6,719,000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dirty="0">
                          <a:solidFill>
                            <a:srgbClr val="366092"/>
                          </a:solidFill>
                          <a:effectLst/>
                          <a:latin typeface="Arial"/>
                        </a:rPr>
                        <a:t>Aksia, LLC</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t"/>
                      <a:r>
                        <a:rPr lang="en-US" sz="1000" b="0" i="0" u="none" strike="noStrike" dirty="0">
                          <a:solidFill>
                            <a:srgbClr val="366092"/>
                          </a:solidFill>
                          <a:effectLst/>
                          <a:latin typeface="Arial"/>
                        </a:rPr>
                        <a:t>$700,000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189678">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Courtland Partners LTD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t"/>
                      <a:r>
                        <a:rPr lang="en-US" sz="1000" b="0" i="0" u="none" strike="noStrike" dirty="0">
                          <a:solidFill>
                            <a:srgbClr val="366092"/>
                          </a:solidFill>
                          <a:effectLst/>
                          <a:latin typeface="Arial"/>
                        </a:rPr>
                        <a:t>$278,750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dirty="0">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algn="l" fontAlgn="t"/>
                      <a:r>
                        <a:rPr lang="en-US" sz="1000" b="0" i="0" u="none" strike="noStrike" dirty="0">
                          <a:solidFill>
                            <a:srgbClr val="366092"/>
                          </a:solidFill>
                          <a:effectLst/>
                          <a:latin typeface="Arial"/>
                        </a:rPr>
                        <a:t>Specialized Service Providers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CP Cogent Securities LP</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t"/>
                      <a:r>
                        <a:rPr lang="en-US" sz="1000" b="0" i="0" u="none" strike="noStrike">
                          <a:solidFill>
                            <a:srgbClr val="366092"/>
                          </a:solidFill>
                          <a:effectLst/>
                          <a:latin typeface="Arial"/>
                        </a:rPr>
                        <a:t>$2,914,331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dirty="0">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dirty="0">
                          <a:solidFill>
                            <a:srgbClr val="366092"/>
                          </a:solidFill>
                          <a:effectLst/>
                          <a:latin typeface="Arial"/>
                        </a:rPr>
                        <a:t>BlackRock Solutions (Risk)</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t"/>
                      <a:r>
                        <a:rPr lang="en-US" sz="1000" b="0" i="0" u="none" strike="noStrike">
                          <a:solidFill>
                            <a:srgbClr val="366092"/>
                          </a:solidFill>
                          <a:effectLst/>
                          <a:latin typeface="Arial"/>
                        </a:rPr>
                        <a:t>$605,459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Financial Control Systems (ABOR)</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t"/>
                      <a:r>
                        <a:rPr lang="en-US" sz="1000" b="0" i="0" u="none" strike="noStrike">
                          <a:solidFill>
                            <a:srgbClr val="366092"/>
                          </a:solidFill>
                          <a:effectLst/>
                          <a:latin typeface="Arial"/>
                        </a:rPr>
                        <a:t>$643,256</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dirty="0">
                          <a:solidFill>
                            <a:srgbClr val="366092"/>
                          </a:solidFill>
                          <a:effectLst/>
                          <a:latin typeface="Arial"/>
                        </a:rPr>
                        <a:t>CBIZ Benefits &amp; Insurance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t"/>
                      <a:r>
                        <a:rPr lang="en-US" sz="1000" b="0" i="0" u="none" strike="noStrike">
                          <a:solidFill>
                            <a:srgbClr val="366092"/>
                          </a:solidFill>
                          <a:effectLst/>
                          <a:latin typeface="Arial"/>
                        </a:rPr>
                        <a:t>$108,821</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Glass Lewis &amp; Co. LLC</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t"/>
                      <a:r>
                        <a:rPr lang="en-US" sz="1000" b="0" i="0" u="none" strike="noStrike">
                          <a:solidFill>
                            <a:srgbClr val="366092"/>
                          </a:solidFill>
                          <a:effectLst/>
                          <a:latin typeface="Arial"/>
                        </a:rPr>
                        <a:t>$174,315</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dirty="0">
                          <a:solidFill>
                            <a:srgbClr val="366092"/>
                          </a:solidFill>
                          <a:effectLst/>
                          <a:latin typeface="Arial"/>
                        </a:rPr>
                        <a:t>Cornerstone Macro</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t"/>
                      <a:r>
                        <a:rPr lang="en-US" sz="1000" b="0" i="0" u="none" strike="noStrike">
                          <a:solidFill>
                            <a:srgbClr val="366092"/>
                          </a:solidFill>
                          <a:effectLst/>
                          <a:latin typeface="Arial"/>
                        </a:rPr>
                        <a:t>$43,958</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Hewitt EnnisKnupp Inc</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t"/>
                      <a:r>
                        <a:rPr lang="en-US" sz="1000" b="0" i="0" u="none" strike="noStrike">
                          <a:solidFill>
                            <a:srgbClr val="366092"/>
                          </a:solidFill>
                          <a:effectLst/>
                          <a:latin typeface="Arial"/>
                        </a:rPr>
                        <a:t>$805,230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dirty="0" err="1">
                          <a:solidFill>
                            <a:srgbClr val="366092"/>
                          </a:solidFill>
                          <a:effectLst/>
                          <a:latin typeface="Arial"/>
                        </a:rPr>
                        <a:t>Misc</a:t>
                      </a:r>
                      <a:r>
                        <a:rPr lang="en-US" sz="1000" b="0" i="0" u="none" strike="noStrike" dirty="0">
                          <a:solidFill>
                            <a:srgbClr val="366092"/>
                          </a:solidFill>
                          <a:effectLst/>
                          <a:latin typeface="Arial"/>
                        </a:rPr>
                        <a:t> Service Providers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t"/>
                      <a:r>
                        <a:rPr lang="en-US" sz="1000" b="0" i="0" u="none" strike="noStrike">
                          <a:solidFill>
                            <a:srgbClr val="366092"/>
                          </a:solidFill>
                          <a:effectLst/>
                          <a:latin typeface="Arial"/>
                        </a:rPr>
                        <a:t>$103,732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Portfolio Advisors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fontAlgn="t"/>
                      <a:r>
                        <a:rPr lang="en-US" sz="1000" b="0" i="0" u="none" strike="noStrike">
                          <a:solidFill>
                            <a:srgbClr val="366092"/>
                          </a:solidFill>
                          <a:effectLst/>
                          <a:latin typeface="Arial"/>
                        </a:rPr>
                        <a:t>$2,037,542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dirty="0">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9"/>
                  </a:ext>
                </a:extLst>
              </a:tr>
              <a:tr h="189678">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Misc Consultants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r" fontAlgn="t"/>
                      <a:r>
                        <a:rPr lang="en-US" sz="1000" b="0" i="0" u="none" strike="noStrike">
                          <a:solidFill>
                            <a:srgbClr val="366092"/>
                          </a:solidFill>
                          <a:effectLst/>
                          <a:latin typeface="Arial"/>
                        </a:rPr>
                        <a:t>$58,009</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algn="l" fontAlgn="t"/>
                      <a:r>
                        <a:rPr lang="en-US" sz="1000" b="0" i="0" u="none" strike="noStrike" dirty="0">
                          <a:solidFill>
                            <a:srgbClr val="366092"/>
                          </a:solidFill>
                          <a:effectLst/>
                          <a:latin typeface="Arial"/>
                        </a:rPr>
                        <a:t>Overhead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r" fontAlgn="t"/>
                      <a:r>
                        <a:rPr lang="en-US" sz="1000" b="0" i="0" u="none" strike="noStrike">
                          <a:solidFill>
                            <a:srgbClr val="366092"/>
                          </a:solidFill>
                          <a:effectLst/>
                          <a:latin typeface="Arial"/>
                        </a:rPr>
                        <a:t>$1,029,303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0"/>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dirty="0">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1"/>
                  </a:ext>
                </a:extLst>
              </a:tr>
              <a:tr h="189678">
                <a:tc gridSpan="2">
                  <a:txBody>
                    <a:bodyPr/>
                    <a:lstStyle/>
                    <a:p>
                      <a:pPr algn="l" fontAlgn="t"/>
                      <a:r>
                        <a:rPr lang="en-US" sz="1000" b="0" i="0" u="none" strike="noStrike">
                          <a:solidFill>
                            <a:srgbClr val="366092"/>
                          </a:solidFill>
                          <a:effectLst/>
                          <a:latin typeface="Arial"/>
                        </a:rPr>
                        <a:t>Misc. Legal Service Providers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r" fontAlgn="t"/>
                      <a:r>
                        <a:rPr lang="en-US" sz="1000" b="0" i="0" u="none" strike="noStrike">
                          <a:solidFill>
                            <a:srgbClr val="366092"/>
                          </a:solidFill>
                          <a:effectLst/>
                          <a:latin typeface="Arial"/>
                        </a:rPr>
                        <a:t>$336,567</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algn="l" fontAlgn="t"/>
                      <a:r>
                        <a:rPr lang="en-US" sz="1000" b="0" i="0" u="none" strike="noStrike" dirty="0">
                          <a:solidFill>
                            <a:srgbClr val="366092"/>
                          </a:solidFill>
                          <a:effectLst/>
                          <a:latin typeface="Arial"/>
                        </a:rPr>
                        <a:t>Miscellaneous Expenses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r" fontAlgn="t"/>
                      <a:r>
                        <a:rPr lang="en-US" sz="1000" b="0" i="0" u="none" strike="noStrike">
                          <a:solidFill>
                            <a:srgbClr val="366092"/>
                          </a:solidFill>
                          <a:effectLst/>
                          <a:latin typeface="Arial"/>
                        </a:rPr>
                        <a:t>$1,059,000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2"/>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dirty="0">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3"/>
                  </a:ext>
                </a:extLst>
              </a:tr>
              <a:tr h="189678">
                <a:tc gridSpan="2">
                  <a:txBody>
                    <a:bodyPr/>
                    <a:lstStyle/>
                    <a:p>
                      <a:pPr algn="l" fontAlgn="t"/>
                      <a:r>
                        <a:rPr lang="en-US" sz="1000" b="0" i="0" u="none" strike="noStrike">
                          <a:solidFill>
                            <a:srgbClr val="366092"/>
                          </a:solidFill>
                          <a:effectLst/>
                          <a:latin typeface="Arial"/>
                        </a:rPr>
                        <a:t>BNY Mellon (Custody)</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r" fontAlgn="t"/>
                      <a:r>
                        <a:rPr lang="en-US" sz="1000" b="0" i="0" u="none" strike="noStrike">
                          <a:solidFill>
                            <a:srgbClr val="366092"/>
                          </a:solidFill>
                          <a:effectLst/>
                          <a:latin typeface="Arial"/>
                        </a:rPr>
                        <a:t>$2,331,012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dirty="0">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4"/>
                  </a:ext>
                </a:extLst>
              </a:tr>
              <a:tr h="181056">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dirty="0">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l" fontAlgn="t"/>
                      <a:r>
                        <a:rPr lang="en-US" sz="1000" b="0" i="0" u="none" strike="noStrike">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15"/>
                  </a:ext>
                </a:extLst>
              </a:tr>
              <a:tr h="189678">
                <a:tc gridSpan="2">
                  <a:txBody>
                    <a:bodyPr/>
                    <a:lstStyle/>
                    <a:p>
                      <a:pPr algn="l" fontAlgn="t"/>
                      <a:r>
                        <a:rPr lang="en-US" sz="1000" b="1" i="0" u="none" strike="noStrike" dirty="0">
                          <a:solidFill>
                            <a:srgbClr val="366092"/>
                          </a:solidFill>
                          <a:effectLst/>
                          <a:latin typeface="Arial"/>
                        </a:rPr>
                        <a:t>TOTAL</a:t>
                      </a:r>
                      <a:r>
                        <a:rPr lang="en-US" sz="1000" b="1" i="0" u="none" strike="noStrike" baseline="0" dirty="0">
                          <a:solidFill>
                            <a:srgbClr val="366092"/>
                          </a:solidFill>
                          <a:effectLst/>
                          <a:latin typeface="Arial"/>
                        </a:rPr>
                        <a:t> OTHER EXPENSES</a:t>
                      </a:r>
                      <a:endParaRPr lang="en-US" sz="1000" b="1" i="0" u="none" strike="noStrike" dirty="0">
                        <a:solidFill>
                          <a:srgbClr val="366092"/>
                        </a:solidFill>
                        <a:effectLst/>
                        <a:latin typeface="Arial"/>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r" fontAlgn="t"/>
                      <a:r>
                        <a:rPr lang="en-US" sz="1000" b="1" i="0" u="none" strike="noStrike" dirty="0">
                          <a:solidFill>
                            <a:srgbClr val="366092"/>
                          </a:solidFill>
                          <a:effectLst/>
                          <a:latin typeface="Arial"/>
                        </a:rPr>
                        <a:t>$10,279,012</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l" fontAlgn="t"/>
                      <a:r>
                        <a:rPr lang="en-US" sz="1000" b="1" i="0" u="none" strike="noStrike" dirty="0">
                          <a:solidFill>
                            <a:srgbClr val="366092"/>
                          </a:solidFill>
                          <a:effectLst/>
                          <a:latin typeface="Arial"/>
                        </a:rPr>
                        <a:t> </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gridSpan="2">
                  <a:txBody>
                    <a:bodyPr/>
                    <a:lstStyle/>
                    <a:p>
                      <a:pPr algn="l" fontAlgn="t"/>
                      <a:r>
                        <a:rPr lang="en-US" sz="1000" b="1" i="0" u="none" strike="noStrike" dirty="0">
                          <a:solidFill>
                            <a:srgbClr val="366092"/>
                          </a:solidFill>
                          <a:effectLst/>
                          <a:latin typeface="Arial"/>
                        </a:rPr>
                        <a:t>TOTAL INTERNAL MANAGEMENT EXPENSES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a:txBody>
                    <a:bodyPr/>
                    <a:lstStyle/>
                    <a:p>
                      <a:pPr algn="r" fontAlgn="t"/>
                      <a:r>
                        <a:rPr lang="en-US" sz="1000" b="1" i="0" u="none" strike="noStrike" dirty="0">
                          <a:solidFill>
                            <a:srgbClr val="366092"/>
                          </a:solidFill>
                          <a:effectLst/>
                          <a:latin typeface="Arial"/>
                        </a:rPr>
                        <a:t>$9,669,273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05840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36</a:t>
            </a:fld>
            <a:endParaRPr lang="en-US" dirty="0"/>
          </a:p>
        </p:txBody>
      </p:sp>
      <p:sp>
        <p:nvSpPr>
          <p:cNvPr id="2" name="Title 1"/>
          <p:cNvSpPr>
            <a:spLocks noGrp="1"/>
          </p:cNvSpPr>
          <p:nvPr>
            <p:ph type="title"/>
          </p:nvPr>
        </p:nvSpPr>
        <p:spPr/>
        <p:txBody>
          <a:bodyPr/>
          <a:lstStyle/>
          <a:p>
            <a:r>
              <a:rPr lang="en-US" sz="1600" dirty="0"/>
              <a:t>U.S. Equity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3231543" y="2743200"/>
            <a:ext cx="5683176" cy="1923604"/>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rPr>
              <a:t>5 U.S. Equity portfolios in FY 2016 (2 external, 3 internal)</a:t>
            </a:r>
          </a:p>
          <a:p>
            <a:pPr marL="347472" lvl="0" indent="-347472">
              <a:spcBef>
                <a:spcPts val="200"/>
              </a:spcBef>
              <a:buFont typeface="Wingdings" panose="05000000000000000000" pitchFamily="2" charset="2"/>
              <a:buChar char="§"/>
            </a:pPr>
            <a:r>
              <a:rPr lang="en-US" sz="1400" dirty="0">
                <a:solidFill>
                  <a:schemeClr val="tx2"/>
                </a:solidFill>
              </a:rPr>
              <a:t>Total fees in dollars increased 20% over the past year</a:t>
            </a:r>
          </a:p>
          <a:p>
            <a:pPr marL="804672" lvl="1" indent="-347472">
              <a:spcBef>
                <a:spcPts val="200"/>
              </a:spcBef>
              <a:buFont typeface="Wingdings" panose="05000000000000000000" pitchFamily="2" charset="2"/>
              <a:buChar char="§"/>
            </a:pPr>
            <a:r>
              <a:rPr lang="en-US" sz="1400" dirty="0">
                <a:solidFill>
                  <a:schemeClr val="tx2"/>
                </a:solidFill>
              </a:rPr>
              <a:t>All externally managed U.S. Equity portfolios have been terminated, with the exception of external management used for internal portfolio derivative overlays</a:t>
            </a:r>
          </a:p>
          <a:p>
            <a:pPr marL="347472" lvl="0" indent="-347472">
              <a:spcBef>
                <a:spcPts val="200"/>
              </a:spcBef>
              <a:buFont typeface="Wingdings" panose="05000000000000000000" pitchFamily="2" charset="2"/>
              <a:buChar char="§"/>
            </a:pPr>
            <a:r>
              <a:rPr lang="en-US" sz="1400" dirty="0">
                <a:solidFill>
                  <a:schemeClr val="tx2"/>
                </a:solidFill>
              </a:rPr>
              <a:t>Internal asset management decreases fees as a percentage of assets</a:t>
            </a:r>
          </a:p>
          <a:p>
            <a:endParaRPr lang="en-US" sz="1600" dirty="0">
              <a:latin typeface="+mj-lt"/>
            </a:endParaRPr>
          </a:p>
        </p:txBody>
      </p:sp>
      <p:sp>
        <p:nvSpPr>
          <p:cNvPr id="20" name="Date Placeholder 2"/>
          <p:cNvSpPr txBox="1">
            <a:spLocks/>
          </p:cNvSpPr>
          <p:nvPr/>
        </p:nvSpPr>
        <p:spPr>
          <a:xfrm>
            <a:off x="736134" y="6065837"/>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Month-end NAV used to calculate Alpha $</a:t>
            </a:r>
          </a:p>
        </p:txBody>
      </p:sp>
      <p:graphicFrame>
        <p:nvGraphicFramePr>
          <p:cNvPr id="9" name="Content Placeholder 3"/>
          <p:cNvGraphicFramePr>
            <a:graphicFrameLocks/>
          </p:cNvGraphicFramePr>
          <p:nvPr>
            <p:extLst>
              <p:ext uri="{D42A27DB-BD31-4B8C-83A1-F6EECF244321}">
                <p14:modId xmlns:p14="http://schemas.microsoft.com/office/powerpoint/2010/main" val="3827906318"/>
              </p:ext>
            </p:extLst>
          </p:nvPr>
        </p:nvGraphicFramePr>
        <p:xfrm>
          <a:off x="3429000" y="1059516"/>
          <a:ext cx="4800600" cy="1547499"/>
        </p:xfrm>
        <a:graphic>
          <a:graphicData uri="http://schemas.openxmlformats.org/drawingml/2006/table">
            <a:tbl>
              <a:tblPr/>
              <a:tblGrid>
                <a:gridCol w="1371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464484">
                <a:tc>
                  <a:txBody>
                    <a:bodyPr/>
                    <a:lstStyle/>
                    <a:p>
                      <a:pPr algn="ctr" fontAlgn="b"/>
                      <a:endParaRPr lang="en-US" sz="1000" b="1" i="0" u="none" strike="noStrike" dirty="0">
                        <a:solidFill>
                          <a:schemeClr val="accent1">
                            <a:lumMod val="75000"/>
                          </a:schemeClr>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lumMod val="75000"/>
                            </a:schemeClr>
                          </a:solidFill>
                          <a:effectLst/>
                          <a:uLnTx/>
                          <a:uFillTx/>
                          <a:latin typeface="+mn-lt"/>
                          <a:ea typeface="+mn-ea"/>
                          <a:cs typeface="+mn-cs"/>
                        </a:rPr>
                        <a:t>Fees as a % of Assets (External Managers)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lumMod val="75000"/>
                            </a:schemeClr>
                          </a:solidFill>
                          <a:effectLst/>
                          <a:uLnTx/>
                          <a:uFillTx/>
                          <a:latin typeface="+mn-lt"/>
                          <a:ea typeface="+mn-ea"/>
                          <a:cs typeface="+mn-cs"/>
                        </a:rPr>
                        <a:t>Fees as a % of Assets    (with PSERS 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54651">
                <a:tc>
                  <a:txBody>
                    <a:bodyPr/>
                    <a:lstStyle/>
                    <a:p>
                      <a:pPr algn="ctr" fontAlgn="b"/>
                      <a:r>
                        <a:rPr lang="en-US" sz="1000" b="1" i="0" u="none" strike="noStrike" dirty="0">
                          <a:solidFill>
                            <a:srgbClr val="FFFFFF"/>
                          </a:solidFill>
                          <a:effectLst/>
                          <a:latin typeface="Arial"/>
                        </a:rPr>
                        <a:t>U.S.</a:t>
                      </a:r>
                      <a:r>
                        <a:rPr lang="en-US" sz="1000" b="1" i="0" u="none" strike="noStrike" baseline="0" dirty="0">
                          <a:solidFill>
                            <a:srgbClr val="FFFFFF"/>
                          </a:solidFill>
                          <a:effectLst/>
                          <a:latin typeface="Arial"/>
                        </a:rPr>
                        <a:t> Large Cap</a:t>
                      </a:r>
                      <a:endParaRPr lang="en-US" sz="1000" b="1" i="0" u="none" strike="noStrike" dirty="0">
                        <a:solidFill>
                          <a:srgbClr val="FFFFFF"/>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1"/>
                  </a:ext>
                </a:extLst>
              </a:tr>
              <a:tr h="3641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U.S. Mid/Small Cap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6418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2067469671"/>
              </p:ext>
            </p:extLst>
          </p:nvPr>
        </p:nvGraphicFramePr>
        <p:xfrm>
          <a:off x="736134" y="1059516"/>
          <a:ext cx="2311866" cy="4666305"/>
        </p:xfrm>
        <a:graphic>
          <a:graphicData uri="http://schemas.openxmlformats.org/drawingml/2006/table">
            <a:tbl>
              <a:tblPr/>
              <a:tblGrid>
                <a:gridCol w="1494263">
                  <a:extLst>
                    <a:ext uri="{9D8B030D-6E8A-4147-A177-3AD203B41FA5}">
                      <a16:colId xmlns:a16="http://schemas.microsoft.com/office/drawing/2014/main" val="20000"/>
                    </a:ext>
                  </a:extLst>
                </a:gridCol>
                <a:gridCol w="817603">
                  <a:extLst>
                    <a:ext uri="{9D8B030D-6E8A-4147-A177-3AD203B41FA5}">
                      <a16:colId xmlns:a16="http://schemas.microsoft.com/office/drawing/2014/main" val="20001"/>
                    </a:ext>
                  </a:extLst>
                </a:gridCol>
              </a:tblGrid>
              <a:tr h="479898">
                <a:tc>
                  <a:txBody>
                    <a:bodyPr/>
                    <a:lstStyle/>
                    <a:p>
                      <a:pPr algn="ctr" fontAlgn="b"/>
                      <a:r>
                        <a:rPr lang="en-US" sz="1000" b="1" i="0" u="none" strike="noStrike" dirty="0">
                          <a:solidFill>
                            <a:schemeClr val="accent1">
                              <a:lumMod val="75000"/>
                            </a:schemeClr>
                          </a:solidFill>
                          <a:effectLst/>
                          <a:latin typeface="Arial"/>
                        </a:rPr>
                        <a:t>U.S. Equity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366092"/>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505">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684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Average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$3,767,947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1712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Performance              (Net of Fees, unhedged)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3.79%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2458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Benchmark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(unhedged)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2.25%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636892">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$18,445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5181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$3,198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35482">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$1,461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35482">
                <a:tc>
                  <a:txBody>
                    <a:bodyPr/>
                    <a:lstStyle/>
                    <a:p>
                      <a:pPr algn="ctr" fontAlgn="b"/>
                      <a:r>
                        <a:rPr lang="en-US" sz="1000" b="1" i="0" u="none" strike="noStrike" dirty="0">
                          <a:solidFill>
                            <a:srgbClr val="FFFFFF"/>
                          </a:solidFill>
                          <a:effectLst/>
                          <a:latin typeface="Arial"/>
                        </a:rPr>
                        <a:t>Profit Share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$1,736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4790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17284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37</a:t>
            </a:fld>
            <a:endParaRPr lang="en-US" dirty="0"/>
          </a:p>
        </p:txBody>
      </p:sp>
      <p:sp>
        <p:nvSpPr>
          <p:cNvPr id="2" name="Title 1"/>
          <p:cNvSpPr>
            <a:spLocks noGrp="1"/>
          </p:cNvSpPr>
          <p:nvPr>
            <p:ph type="title"/>
          </p:nvPr>
        </p:nvSpPr>
        <p:spPr/>
        <p:txBody>
          <a:bodyPr/>
          <a:lstStyle/>
          <a:p>
            <a:r>
              <a:rPr lang="en-US" sz="1600" dirty="0"/>
              <a:t>Non-U.S. Equity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3134643" y="2895600"/>
            <a:ext cx="5783230" cy="2595582"/>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rgbClr val="1F497D"/>
                </a:solidFill>
              </a:rPr>
              <a:t>Base fees, as a percentage of NAV, decreased by 2 basis points to 0.27%</a:t>
            </a:r>
          </a:p>
          <a:p>
            <a:pPr marL="347472" lvl="0" indent="-347472">
              <a:spcBef>
                <a:spcPts val="200"/>
              </a:spcBef>
              <a:buFont typeface="Wingdings" panose="05000000000000000000" pitchFamily="2" charset="2"/>
              <a:buChar char="§"/>
            </a:pPr>
            <a:r>
              <a:rPr lang="en-US" sz="1400" dirty="0">
                <a:solidFill>
                  <a:srgbClr val="1F497D"/>
                </a:solidFill>
              </a:rPr>
              <a:t>Total fees in dollars increased 2% over the past year</a:t>
            </a:r>
          </a:p>
          <a:p>
            <a:pPr marL="804672" lvl="1" indent="-347472">
              <a:spcBef>
                <a:spcPts val="200"/>
              </a:spcBef>
              <a:buFont typeface="Wingdings" panose="05000000000000000000" pitchFamily="2" charset="2"/>
              <a:buChar char="§"/>
            </a:pPr>
            <a:r>
              <a:rPr lang="en-US" sz="1400" dirty="0">
                <a:solidFill>
                  <a:srgbClr val="1F497D"/>
                </a:solidFill>
              </a:rPr>
              <a:t>Base fees paid increased by 2%, while average AUM increased by 8%</a:t>
            </a:r>
          </a:p>
          <a:p>
            <a:pPr marL="804672" lvl="1" indent="-347472">
              <a:spcBef>
                <a:spcPts val="200"/>
              </a:spcBef>
              <a:buFont typeface="Wingdings" panose="05000000000000000000" pitchFamily="2" charset="2"/>
              <a:buChar char="§"/>
            </a:pPr>
            <a:r>
              <a:rPr lang="en-US" sz="1400" dirty="0">
                <a:solidFill>
                  <a:srgbClr val="1F497D"/>
                </a:solidFill>
              </a:rPr>
              <a:t>Due to external manager outperformance the program incurred profit share of $5.9M, which was 2% higher than the prior fiscal year</a:t>
            </a:r>
          </a:p>
          <a:p>
            <a:pPr marL="347472" lvl="0" indent="-347472">
              <a:spcBef>
                <a:spcPts val="200"/>
              </a:spcBef>
              <a:buFont typeface="Wingdings" panose="05000000000000000000" pitchFamily="2" charset="2"/>
              <a:buChar char="§"/>
            </a:pPr>
            <a:r>
              <a:rPr lang="en-US" sz="1400" dirty="0">
                <a:solidFill>
                  <a:srgbClr val="1F497D"/>
                </a:solidFill>
              </a:rPr>
              <a:t>Internal asset management decreases fees as a percentage of assets</a:t>
            </a:r>
          </a:p>
          <a:p>
            <a:endParaRPr lang="en-US" sz="1600" dirty="0">
              <a:latin typeface="+mj-lt"/>
            </a:endParaRPr>
          </a:p>
        </p:txBody>
      </p:sp>
      <p:sp>
        <p:nvSpPr>
          <p:cNvPr id="20" name="Date Placeholder 2"/>
          <p:cNvSpPr txBox="1">
            <a:spLocks/>
          </p:cNvSpPr>
          <p:nvPr/>
        </p:nvSpPr>
        <p:spPr>
          <a:xfrm>
            <a:off x="736134" y="6065837"/>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Month-end NAV used to calculate Alpha $</a:t>
            </a:r>
          </a:p>
        </p:txBody>
      </p:sp>
      <p:graphicFrame>
        <p:nvGraphicFramePr>
          <p:cNvPr id="9" name="Content Placeholder 3"/>
          <p:cNvGraphicFramePr>
            <a:graphicFrameLocks/>
          </p:cNvGraphicFramePr>
          <p:nvPr>
            <p:extLst>
              <p:ext uri="{D42A27DB-BD31-4B8C-83A1-F6EECF244321}">
                <p14:modId xmlns:p14="http://schemas.microsoft.com/office/powerpoint/2010/main" val="4071102419"/>
              </p:ext>
            </p:extLst>
          </p:nvPr>
        </p:nvGraphicFramePr>
        <p:xfrm>
          <a:off x="754024" y="1066800"/>
          <a:ext cx="2380619" cy="4666305"/>
        </p:xfrm>
        <a:graphic>
          <a:graphicData uri="http://schemas.openxmlformats.org/drawingml/2006/table">
            <a:tbl>
              <a:tblPr/>
              <a:tblGrid>
                <a:gridCol w="1538701">
                  <a:extLst>
                    <a:ext uri="{9D8B030D-6E8A-4147-A177-3AD203B41FA5}">
                      <a16:colId xmlns:a16="http://schemas.microsoft.com/office/drawing/2014/main" val="20000"/>
                    </a:ext>
                  </a:extLst>
                </a:gridCol>
                <a:gridCol w="841918">
                  <a:extLst>
                    <a:ext uri="{9D8B030D-6E8A-4147-A177-3AD203B41FA5}">
                      <a16:colId xmlns:a16="http://schemas.microsoft.com/office/drawing/2014/main" val="20001"/>
                    </a:ext>
                  </a:extLst>
                </a:gridCol>
              </a:tblGrid>
              <a:tr h="479898">
                <a:tc>
                  <a:txBody>
                    <a:bodyPr/>
                    <a:lstStyle/>
                    <a:p>
                      <a:pPr algn="ctr" fontAlgn="b"/>
                      <a:r>
                        <a:rPr lang="en-US" sz="1000" b="1" i="0" u="none" strike="noStrike" dirty="0">
                          <a:solidFill>
                            <a:schemeClr val="accent1">
                              <a:lumMod val="75000"/>
                            </a:schemeClr>
                          </a:solidFill>
                          <a:effectLst/>
                          <a:latin typeface="Arial"/>
                        </a:rPr>
                        <a:t>Non-U.S. Equity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505">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684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Average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$6,538,925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1712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Performance               (Net of Fees, unhedged)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-8.53%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2458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Benchmark</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 (unhedged)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-9.67%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636892">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$91,775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5181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$23,331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35482">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$17,477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35482">
                <a:tc>
                  <a:txBody>
                    <a:bodyPr/>
                    <a:lstStyle/>
                    <a:p>
                      <a:pPr algn="ctr" fontAlgn="b"/>
                      <a:r>
                        <a:rPr lang="en-US" sz="1000" b="1" i="0" u="none" strike="noStrike" dirty="0">
                          <a:solidFill>
                            <a:srgbClr val="FFFFFF"/>
                          </a:solidFill>
                          <a:effectLst/>
                          <a:latin typeface="Arial"/>
                        </a:rPr>
                        <a:t>Profit Share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$5,854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4790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4206758590"/>
              </p:ext>
            </p:extLst>
          </p:nvPr>
        </p:nvGraphicFramePr>
        <p:xfrm>
          <a:off x="3523183" y="1108200"/>
          <a:ext cx="5006149" cy="1482600"/>
        </p:xfrm>
        <a:graphic>
          <a:graphicData uri="http://schemas.openxmlformats.org/drawingml/2006/table">
            <a:tbl>
              <a:tblPr/>
              <a:tblGrid>
                <a:gridCol w="1430328">
                  <a:extLst>
                    <a:ext uri="{9D8B030D-6E8A-4147-A177-3AD203B41FA5}">
                      <a16:colId xmlns:a16="http://schemas.microsoft.com/office/drawing/2014/main" val="20000"/>
                    </a:ext>
                  </a:extLst>
                </a:gridCol>
                <a:gridCol w="1668716">
                  <a:extLst>
                    <a:ext uri="{9D8B030D-6E8A-4147-A177-3AD203B41FA5}">
                      <a16:colId xmlns:a16="http://schemas.microsoft.com/office/drawing/2014/main" val="20001"/>
                    </a:ext>
                  </a:extLst>
                </a:gridCol>
                <a:gridCol w="1907105">
                  <a:extLst>
                    <a:ext uri="{9D8B030D-6E8A-4147-A177-3AD203B41FA5}">
                      <a16:colId xmlns:a16="http://schemas.microsoft.com/office/drawing/2014/main" val="20002"/>
                    </a:ext>
                  </a:extLst>
                </a:gridCol>
              </a:tblGrid>
              <a:tr h="432377">
                <a:tc>
                  <a:txBody>
                    <a:bodyPr/>
                    <a:lstStyle/>
                    <a:p>
                      <a:pPr algn="ctr" fontAlgn="b"/>
                      <a:endParaRPr lang="en-US" sz="1000" b="1" i="0" u="none" strike="noStrike" dirty="0">
                        <a:solidFill>
                          <a:schemeClr val="accent1">
                            <a:lumMod val="75000"/>
                          </a:schemeClr>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lumMod val="75000"/>
                            </a:schemeClr>
                          </a:solidFill>
                          <a:effectLst/>
                          <a:uLnTx/>
                          <a:uFillTx/>
                          <a:latin typeface="+mn-lt"/>
                          <a:ea typeface="+mn-ea"/>
                          <a:cs typeface="+mn-cs"/>
                        </a:rPr>
                        <a:t>Fees as a % of Assets (External Managers)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lumMod val="75000"/>
                            </a:schemeClr>
                          </a:solidFill>
                          <a:effectLst/>
                          <a:uLnTx/>
                          <a:uFillTx/>
                          <a:latin typeface="+mn-lt"/>
                          <a:ea typeface="+mn-ea"/>
                          <a:cs typeface="+mn-cs"/>
                        </a:rPr>
                        <a:t>Fees as a % of Assets      (with PSERS 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252637">
                <a:tc>
                  <a:txBody>
                    <a:bodyPr/>
                    <a:lstStyle/>
                    <a:p>
                      <a:pPr algn="ctr" fontAlgn="b"/>
                      <a:r>
                        <a:rPr lang="en-US" sz="1000" b="1" i="0" u="none" strike="noStrike" dirty="0">
                          <a:solidFill>
                            <a:srgbClr val="FFFFFF"/>
                          </a:solidFill>
                          <a:effectLst/>
                          <a:latin typeface="Arial"/>
                        </a:rPr>
                        <a:t>Non-U.S.</a:t>
                      </a:r>
                      <a:r>
                        <a:rPr lang="en-US" sz="1000" b="1" i="0" u="none" strike="noStrike" baseline="0" dirty="0">
                          <a:solidFill>
                            <a:srgbClr val="FFFFFF"/>
                          </a:solidFill>
                          <a:effectLst/>
                          <a:latin typeface="Arial"/>
                        </a:rPr>
                        <a:t> Large Cap</a:t>
                      </a:r>
                      <a:endParaRPr lang="en-US" sz="1000" b="1" i="0" u="none" strike="noStrike" dirty="0">
                        <a:solidFill>
                          <a:srgbClr val="FFFFFF"/>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1"/>
                  </a:ext>
                </a:extLst>
              </a:tr>
              <a:tr h="25942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Non-U.S. Small Cap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79457">
                <a:tc>
                  <a:txBody>
                    <a:bodyPr/>
                    <a:lstStyle/>
                    <a:p>
                      <a:pPr algn="ctr" fontAlgn="b"/>
                      <a:r>
                        <a:rPr lang="en-US" sz="1000" b="1" i="0" u="none" strike="noStrike" dirty="0">
                          <a:solidFill>
                            <a:srgbClr val="FFFFFF"/>
                          </a:solidFill>
                          <a:effectLst/>
                          <a:latin typeface="Arial"/>
                        </a:rPr>
                        <a:t>Emerging Markets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chemeClr val="accent1">
                              <a:lumMod val="75000"/>
                            </a:schemeClr>
                          </a:solidFill>
                          <a:effectLst/>
                          <a:latin typeface="Arial"/>
                        </a:rPr>
                        <a:t>0.90%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chemeClr val="accent1">
                              <a:lumMod val="75000"/>
                            </a:schemeClr>
                          </a:solidFill>
                          <a:effectLst/>
                          <a:latin typeface="Arial"/>
                        </a:rPr>
                        <a:t>0.90%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258702">
                <a:tc>
                  <a:txBody>
                    <a:bodyPr/>
                    <a:lstStyle/>
                    <a:p>
                      <a:pPr algn="ctr" fontAlgn="b"/>
                      <a:r>
                        <a:rPr lang="en-US" sz="1000" b="1" i="0" u="none" strike="noStrike" dirty="0">
                          <a:solidFill>
                            <a:srgbClr val="FFFFFF"/>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chemeClr val="accent1">
                              <a:lumMod val="75000"/>
                            </a:schemeClr>
                          </a:solidFill>
                          <a:effectLst/>
                          <a:latin typeface="Arial"/>
                        </a:rPr>
                        <a:t>0.66%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F81BD">
                              <a:lumMod val="75000"/>
                            </a:srgbClr>
                          </a:solidFill>
                          <a:effectLst/>
                          <a:uLnTx/>
                          <a:uFillTx/>
                          <a:latin typeface="+mn-lt"/>
                          <a:ea typeface="+mn-ea"/>
                          <a:cs typeface="+mn-cs"/>
                        </a:rPr>
                        <a:t>0.36%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1555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38</a:t>
            </a:fld>
            <a:endParaRPr lang="en-US" dirty="0"/>
          </a:p>
        </p:txBody>
      </p:sp>
      <p:sp>
        <p:nvSpPr>
          <p:cNvPr id="2" name="Title 1"/>
          <p:cNvSpPr>
            <a:spLocks noGrp="1"/>
          </p:cNvSpPr>
          <p:nvPr>
            <p:ph type="title"/>
          </p:nvPr>
        </p:nvSpPr>
        <p:spPr/>
        <p:txBody>
          <a:bodyPr/>
          <a:lstStyle/>
          <a:p>
            <a:r>
              <a:rPr lang="en-US" sz="1600" dirty="0"/>
              <a:t>MLP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2819400" y="1524000"/>
            <a:ext cx="5859430" cy="3698448"/>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rPr>
              <a:t>Net of fees ($37 million), MLP managers produced $330 million of alpha over four years</a:t>
            </a:r>
          </a:p>
          <a:p>
            <a:pPr marL="347472" lvl="0" indent="-347472">
              <a:spcBef>
                <a:spcPts val="200"/>
              </a:spcBef>
              <a:buFont typeface="Wingdings" panose="05000000000000000000" pitchFamily="2" charset="2"/>
              <a:buChar char="§"/>
            </a:pPr>
            <a:r>
              <a:rPr lang="en-US" sz="1400" dirty="0">
                <a:solidFill>
                  <a:schemeClr val="tx2"/>
                </a:solidFill>
              </a:rPr>
              <a:t>Fees as a percentage of NAV have remained in the 40-60 bps range</a:t>
            </a:r>
          </a:p>
          <a:p>
            <a:pPr marL="347472" lvl="0" indent="-347472">
              <a:spcBef>
                <a:spcPts val="200"/>
              </a:spcBef>
              <a:buFont typeface="Wingdings" panose="05000000000000000000" pitchFamily="2" charset="2"/>
              <a:buChar char="§"/>
            </a:pPr>
            <a:r>
              <a:rPr lang="en-US" sz="1400" dirty="0">
                <a:solidFill>
                  <a:schemeClr val="tx2"/>
                </a:solidFill>
              </a:rPr>
              <a:t>One account earns a profit share.  In periods where that account substantially outperforms the benchmark, fees as a percentage of NAV will be impacted</a:t>
            </a:r>
          </a:p>
          <a:p>
            <a:pPr marL="347472" lvl="0" indent="-347472">
              <a:spcBef>
                <a:spcPts val="200"/>
              </a:spcBef>
              <a:buFont typeface="Wingdings" panose="05000000000000000000" pitchFamily="2" charset="2"/>
              <a:buChar char="§"/>
            </a:pPr>
            <a:r>
              <a:rPr lang="en-US" sz="1400" dirty="0">
                <a:solidFill>
                  <a:schemeClr val="tx2"/>
                </a:solidFill>
              </a:rPr>
              <a:t>Net asset value has doubled as a result of asset allocation decisions</a:t>
            </a:r>
          </a:p>
          <a:p>
            <a:pPr marL="804672" lvl="1" indent="-347472">
              <a:spcBef>
                <a:spcPts val="200"/>
              </a:spcBef>
              <a:buFont typeface="Wingdings" panose="05000000000000000000" pitchFamily="2" charset="2"/>
              <a:buChar char="§"/>
            </a:pPr>
            <a:r>
              <a:rPr lang="en-US" sz="1400" dirty="0">
                <a:solidFill>
                  <a:schemeClr val="tx2"/>
                </a:solidFill>
              </a:rPr>
              <a:t>MLPs now have a 4% target vs. a 2% target in FY 2013</a:t>
            </a:r>
          </a:p>
          <a:p>
            <a:pPr marL="347472" lvl="0" indent="-347472">
              <a:spcBef>
                <a:spcPts val="200"/>
              </a:spcBef>
              <a:buFont typeface="Wingdings" panose="05000000000000000000" pitchFamily="2" charset="2"/>
              <a:buChar char="§"/>
            </a:pPr>
            <a:r>
              <a:rPr lang="en-US" sz="1400" dirty="0">
                <a:solidFill>
                  <a:schemeClr val="tx2"/>
                </a:solidFill>
              </a:rPr>
              <a:t>Internal vs. External Management:  Prior to August 2015, 100% of the allocation was externally managed.  PSERS implemented an internally managed, passive MLP portfolio in August 2015 as a tool to rebalance quickly if necessary or take advantage of market volatility</a:t>
            </a:r>
          </a:p>
          <a:p>
            <a:endParaRPr lang="en-US" sz="1600" dirty="0">
              <a:latin typeface="+mj-lt"/>
            </a:endParaRPr>
          </a:p>
        </p:txBody>
      </p:sp>
      <p:sp>
        <p:nvSpPr>
          <p:cNvPr id="20" name="Date Placeholder 2"/>
          <p:cNvSpPr txBox="1">
            <a:spLocks/>
          </p:cNvSpPr>
          <p:nvPr/>
        </p:nvSpPr>
        <p:spPr>
          <a:xfrm>
            <a:off x="736134" y="6065837"/>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Month-end NAV used to calculate Alpha $</a:t>
            </a:r>
          </a:p>
        </p:txBody>
      </p:sp>
      <p:graphicFrame>
        <p:nvGraphicFramePr>
          <p:cNvPr id="7" name="Content Placeholder 3"/>
          <p:cNvGraphicFramePr>
            <a:graphicFrameLocks/>
          </p:cNvGraphicFramePr>
          <p:nvPr>
            <p:extLst>
              <p:ext uri="{D42A27DB-BD31-4B8C-83A1-F6EECF244321}">
                <p14:modId xmlns:p14="http://schemas.microsoft.com/office/powerpoint/2010/main" val="3729483713"/>
              </p:ext>
            </p:extLst>
          </p:nvPr>
        </p:nvGraphicFramePr>
        <p:xfrm>
          <a:off x="736134" y="1043941"/>
          <a:ext cx="2019979" cy="4666305"/>
        </p:xfrm>
        <a:graphic>
          <a:graphicData uri="http://schemas.openxmlformats.org/drawingml/2006/table">
            <a:tbl>
              <a:tblPr/>
              <a:tblGrid>
                <a:gridCol w="1305603">
                  <a:extLst>
                    <a:ext uri="{9D8B030D-6E8A-4147-A177-3AD203B41FA5}">
                      <a16:colId xmlns:a16="http://schemas.microsoft.com/office/drawing/2014/main" val="20000"/>
                    </a:ext>
                  </a:extLst>
                </a:gridCol>
                <a:gridCol w="714376">
                  <a:extLst>
                    <a:ext uri="{9D8B030D-6E8A-4147-A177-3AD203B41FA5}">
                      <a16:colId xmlns:a16="http://schemas.microsoft.com/office/drawing/2014/main" val="20001"/>
                    </a:ext>
                  </a:extLst>
                </a:gridCol>
              </a:tblGrid>
              <a:tr h="479898">
                <a:tc>
                  <a:txBody>
                    <a:bodyPr/>
                    <a:lstStyle/>
                    <a:p>
                      <a:pPr algn="ctr" fontAlgn="b"/>
                      <a:r>
                        <a:rPr lang="en-US" sz="1000" b="1" i="0" u="none" strike="noStrike" dirty="0">
                          <a:solidFill>
                            <a:schemeClr val="accent1">
                              <a:lumMod val="75000"/>
                            </a:schemeClr>
                          </a:solidFill>
                          <a:effectLst/>
                          <a:latin typeface="Arial"/>
                        </a:rPr>
                        <a:t>MLP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505">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684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Average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$1,931,792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17128">
                <a:tc>
                  <a:txBody>
                    <a:bodyPr/>
                    <a:lstStyle/>
                    <a:p>
                      <a:pPr algn="ctr" fontAlgn="b"/>
                      <a:r>
                        <a:rPr lang="en-US" sz="1000" b="1" i="0" u="none" strike="noStrike" dirty="0">
                          <a:solidFill>
                            <a:srgbClr val="FFFFFF"/>
                          </a:solidFill>
                          <a:effectLst/>
                          <a:latin typeface="Arial"/>
                        </a:rPr>
                        <a:t>Performance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-18.75%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24588">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-18.93%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636892">
                <a:tc>
                  <a:txBody>
                    <a:bodyPr/>
                    <a:lstStyle/>
                    <a:p>
                      <a:pPr algn="ctr" fontAlgn="b"/>
                      <a:r>
                        <a:rPr lang="en-US" sz="1000" b="1" i="0" u="none" strike="noStrike" dirty="0">
                          <a:solidFill>
                            <a:srgbClr val="FFFFFF"/>
                          </a:solidFill>
                          <a:effectLst/>
                          <a:latin typeface="Arial"/>
                        </a:rPr>
                        <a:t>Alpha $                  (Net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$1,046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5181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$8,333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35482">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$6,956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35482">
                <a:tc>
                  <a:txBody>
                    <a:bodyPr/>
                    <a:lstStyle/>
                    <a:p>
                      <a:pPr algn="ctr" fontAlgn="b"/>
                      <a:r>
                        <a:rPr lang="en-US" sz="1000" b="1" i="0" u="none" strike="noStrike" dirty="0">
                          <a:solidFill>
                            <a:srgbClr val="FFFFFF"/>
                          </a:solidFill>
                          <a:effectLst/>
                          <a:latin typeface="Arial"/>
                        </a:rPr>
                        <a:t>Profit Share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$1,377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4790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262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3</a:t>
            </a:fld>
            <a:endParaRPr lang="en-US" dirty="0"/>
          </a:p>
        </p:txBody>
      </p:sp>
      <p:sp>
        <p:nvSpPr>
          <p:cNvPr id="6" name="Content Placeholder 5"/>
          <p:cNvSpPr>
            <a:spLocks noGrp="1"/>
          </p:cNvSpPr>
          <p:nvPr>
            <p:ph idx="1"/>
          </p:nvPr>
        </p:nvSpPr>
        <p:spPr/>
        <p:txBody>
          <a:bodyPr/>
          <a:lstStyle/>
          <a:p>
            <a:pPr lvl="0">
              <a:buClr>
                <a:srgbClr val="4F81BD">
                  <a:lumMod val="75000"/>
                </a:srgbClr>
              </a:buClr>
            </a:pPr>
            <a:r>
              <a:rPr lang="en-US" sz="1600" dirty="0">
                <a:solidFill>
                  <a:srgbClr val="4F81BD">
                    <a:lumMod val="75000"/>
                  </a:srgbClr>
                </a:solidFill>
              </a:rPr>
              <a:t>Given lack of reporting and disclosure standards, public pensions funds can and do report and disclose differently</a:t>
            </a:r>
          </a:p>
          <a:p>
            <a:pPr lvl="0">
              <a:buClr>
                <a:srgbClr val="4F81BD">
                  <a:lumMod val="75000"/>
                </a:srgbClr>
              </a:buClr>
            </a:pPr>
            <a:r>
              <a:rPr lang="en-US" sz="1600" u="sng" dirty="0">
                <a:solidFill>
                  <a:srgbClr val="4F81BD">
                    <a:lumMod val="75000"/>
                  </a:srgbClr>
                </a:solidFill>
              </a:rPr>
              <a:t>Example</a:t>
            </a:r>
          </a:p>
          <a:p>
            <a:pPr marL="0" lvl="0" indent="0">
              <a:buClr>
                <a:srgbClr val="4F81BD">
                  <a:lumMod val="75000"/>
                </a:srgbClr>
              </a:buClr>
              <a:buNone/>
            </a:pPr>
            <a:r>
              <a:rPr lang="en-US" sz="1600" dirty="0">
                <a:solidFill>
                  <a:srgbClr val="4F81BD">
                    <a:lumMod val="75000"/>
                  </a:srgbClr>
                </a:solidFill>
              </a:rPr>
              <a:t>        Assume:</a:t>
            </a:r>
          </a:p>
          <a:p>
            <a:pPr lvl="1">
              <a:buClr>
                <a:srgbClr val="4F81BD">
                  <a:lumMod val="75000"/>
                </a:srgbClr>
              </a:buClr>
            </a:pPr>
            <a:r>
              <a:rPr lang="en-US" sz="1600" dirty="0">
                <a:solidFill>
                  <a:srgbClr val="4F81BD">
                    <a:lumMod val="75000"/>
                  </a:srgbClr>
                </a:solidFill>
              </a:rPr>
              <a:t>Fund of funds manager charges 1% fee</a:t>
            </a:r>
          </a:p>
          <a:p>
            <a:pPr lvl="1">
              <a:buClr>
                <a:srgbClr val="4F81BD">
                  <a:lumMod val="75000"/>
                </a:srgbClr>
              </a:buClr>
            </a:pPr>
            <a:r>
              <a:rPr lang="en-US" sz="1600" dirty="0">
                <a:solidFill>
                  <a:srgbClr val="4F81BD">
                    <a:lumMod val="75000"/>
                  </a:srgbClr>
                </a:solidFill>
              </a:rPr>
              <a:t>Underlying fund managers charge 2% base fee and 20% profit share </a:t>
            </a:r>
          </a:p>
          <a:p>
            <a:pPr lvl="1">
              <a:buClr>
                <a:srgbClr val="4F81BD">
                  <a:lumMod val="75000"/>
                </a:srgbClr>
              </a:buClr>
            </a:pPr>
            <a:endParaRPr lang="en-US" sz="1600" dirty="0">
              <a:solidFill>
                <a:srgbClr val="4F81BD">
                  <a:lumMod val="75000"/>
                </a:srgbClr>
              </a:solidFill>
            </a:endParaRPr>
          </a:p>
          <a:p>
            <a:pPr lvl="1">
              <a:buClr>
                <a:srgbClr val="4F81BD">
                  <a:lumMod val="75000"/>
                </a:srgbClr>
              </a:buClr>
            </a:pPr>
            <a:r>
              <a:rPr lang="en-US" sz="1600" dirty="0">
                <a:solidFill>
                  <a:srgbClr val="4F81BD">
                    <a:lumMod val="75000"/>
                  </a:srgbClr>
                </a:solidFill>
              </a:rPr>
              <a:t>Pension 1 and Pension 2 invest in the fund of funds manager</a:t>
            </a:r>
          </a:p>
          <a:p>
            <a:pPr lvl="1">
              <a:buClr>
                <a:srgbClr val="4F81BD">
                  <a:lumMod val="75000"/>
                </a:srgbClr>
              </a:buClr>
            </a:pPr>
            <a:r>
              <a:rPr lang="en-US" sz="1600" dirty="0">
                <a:solidFill>
                  <a:srgbClr val="4F81BD">
                    <a:lumMod val="75000"/>
                  </a:srgbClr>
                </a:solidFill>
              </a:rPr>
              <a:t>Pension 3 and Pension 4 do not invest in the fund of funds manager but instead directly invest in the underlying fund managers</a:t>
            </a:r>
          </a:p>
          <a:p>
            <a:pPr lvl="1">
              <a:buClr>
                <a:srgbClr val="4F81BD">
                  <a:lumMod val="75000"/>
                </a:srgbClr>
              </a:buClr>
            </a:pPr>
            <a:endParaRPr lang="en-US" sz="1000" dirty="0">
              <a:solidFill>
                <a:srgbClr val="4F81BD">
                  <a:lumMod val="75000"/>
                </a:srgbClr>
              </a:solidFill>
            </a:endParaRPr>
          </a:p>
          <a:p>
            <a:pPr marL="0" lvl="0" indent="0">
              <a:buClr>
                <a:srgbClr val="4F81BD">
                  <a:lumMod val="75000"/>
                </a:srgbClr>
              </a:buClr>
              <a:buNone/>
            </a:pPr>
            <a:r>
              <a:rPr lang="en-US" sz="1600" dirty="0">
                <a:solidFill>
                  <a:srgbClr val="4F81BD">
                    <a:lumMod val="75000"/>
                  </a:srgbClr>
                </a:solidFill>
              </a:rPr>
              <a:t>        Reporting and disclosure: </a:t>
            </a:r>
          </a:p>
          <a:p>
            <a:pPr lvl="0">
              <a:buClr>
                <a:srgbClr val="4F81BD">
                  <a:lumMod val="75000"/>
                </a:srgbClr>
              </a:buClr>
            </a:pPr>
            <a:endParaRPr lang="en-US" sz="1600" dirty="0">
              <a:solidFill>
                <a:srgbClr val="4F81BD">
                  <a:lumMod val="75000"/>
                </a:srgbClr>
              </a:solidFill>
            </a:endParaRPr>
          </a:p>
          <a:p>
            <a:pPr lvl="0">
              <a:buClr>
                <a:srgbClr val="4F81BD">
                  <a:lumMod val="75000"/>
                </a:srgbClr>
              </a:buClr>
            </a:pPr>
            <a:endParaRPr lang="en-US" sz="1600" dirty="0">
              <a:solidFill>
                <a:srgbClr val="4F81BD">
                  <a:lumMod val="75000"/>
                </a:srgbClr>
              </a:solidFill>
            </a:endParaRPr>
          </a:p>
          <a:p>
            <a:pPr lvl="0">
              <a:buClr>
                <a:srgbClr val="4F81BD">
                  <a:lumMod val="75000"/>
                </a:srgbClr>
              </a:buClr>
            </a:pPr>
            <a:endParaRPr lang="en-US" sz="1600" dirty="0">
              <a:solidFill>
                <a:srgbClr val="4F81BD">
                  <a:lumMod val="75000"/>
                </a:srgbClr>
              </a:solidFill>
            </a:endParaRPr>
          </a:p>
          <a:p>
            <a:pPr lvl="0">
              <a:buClr>
                <a:srgbClr val="4F81BD">
                  <a:lumMod val="75000"/>
                </a:srgbClr>
              </a:buClr>
            </a:pPr>
            <a:endParaRPr lang="en-US" sz="1600" dirty="0">
              <a:solidFill>
                <a:srgbClr val="4F81BD">
                  <a:lumMod val="75000"/>
                </a:srgbClr>
              </a:solidFill>
            </a:endParaRPr>
          </a:p>
          <a:p>
            <a:pPr marL="0" lvl="0" indent="0">
              <a:buClr>
                <a:srgbClr val="4F81BD">
                  <a:lumMod val="75000"/>
                </a:srgbClr>
              </a:buClr>
              <a:buNone/>
            </a:pPr>
            <a:r>
              <a:rPr lang="en-US" sz="1600" dirty="0">
                <a:solidFill>
                  <a:srgbClr val="4F81BD">
                    <a:lumMod val="75000"/>
                  </a:srgbClr>
                </a:solidFill>
              </a:rPr>
              <a:t>        Perception:  Pension 2 &gt; Pension 3 &gt; Pension 4 &gt; Pension 1</a:t>
            </a:r>
          </a:p>
          <a:p>
            <a:pPr marL="0" lvl="0" indent="0">
              <a:buClr>
                <a:srgbClr val="4F81BD">
                  <a:lumMod val="75000"/>
                </a:srgbClr>
              </a:buClr>
              <a:buNone/>
            </a:pPr>
            <a:r>
              <a:rPr lang="en-US" sz="1600" dirty="0">
                <a:solidFill>
                  <a:srgbClr val="4F81BD">
                    <a:lumMod val="75000"/>
                  </a:srgbClr>
                </a:solidFill>
              </a:rPr>
              <a:t>        Reality:        Pension 1 = Pension 2 &gt; Pension 3 = Pension 4	</a:t>
            </a:r>
          </a:p>
        </p:txBody>
      </p:sp>
      <p:sp>
        <p:nvSpPr>
          <p:cNvPr id="5" name="Title 4"/>
          <p:cNvSpPr>
            <a:spLocks noGrp="1"/>
          </p:cNvSpPr>
          <p:nvPr>
            <p:ph type="title"/>
          </p:nvPr>
        </p:nvSpPr>
        <p:spPr/>
        <p:txBody>
          <a:bodyPr/>
          <a:lstStyle/>
          <a:p>
            <a:r>
              <a:rPr lang="en-US" dirty="0">
                <a:solidFill>
                  <a:srgbClr val="4F81BD">
                    <a:lumMod val="75000"/>
                  </a:srgbClr>
                </a:solidFill>
              </a:rPr>
              <a:t>Reporting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3635296"/>
              </p:ext>
            </p:extLst>
          </p:nvPr>
        </p:nvGraphicFramePr>
        <p:xfrm>
          <a:off x="1981200" y="4495800"/>
          <a:ext cx="4876800" cy="7010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142240">
                <a:tc>
                  <a:txBody>
                    <a:bodyPr/>
                    <a:lstStyle/>
                    <a:p>
                      <a:pPr algn="ctr"/>
                      <a:r>
                        <a:rPr lang="en-US" sz="1400" dirty="0"/>
                        <a:t>Pension</a:t>
                      </a:r>
                      <a:r>
                        <a:rPr lang="en-US" sz="1400" baseline="0" dirty="0"/>
                        <a:t> 1</a:t>
                      </a:r>
                      <a:endParaRPr lang="en-US" sz="1400" dirty="0"/>
                    </a:p>
                  </a:txBody>
                  <a:tcPr anchor="b"/>
                </a:tc>
                <a:tc>
                  <a:txBody>
                    <a:bodyPr/>
                    <a:lstStyle/>
                    <a:p>
                      <a:pPr algn="ctr"/>
                      <a:r>
                        <a:rPr lang="en-US" sz="1400" dirty="0"/>
                        <a:t>Pension 2</a:t>
                      </a:r>
                    </a:p>
                  </a:txBody>
                  <a:tcPr anchor="b"/>
                </a:tc>
                <a:tc>
                  <a:txBody>
                    <a:bodyPr/>
                    <a:lstStyle/>
                    <a:p>
                      <a:pPr algn="ctr"/>
                      <a:r>
                        <a:rPr lang="en-US" sz="1400" dirty="0"/>
                        <a:t>Pension 3</a:t>
                      </a:r>
                    </a:p>
                  </a:txBody>
                  <a:tcPr anchor="b"/>
                </a:tc>
                <a:tc>
                  <a:txBody>
                    <a:bodyPr/>
                    <a:lstStyle/>
                    <a:p>
                      <a:pPr algn="ctr"/>
                      <a:r>
                        <a:rPr lang="en-US" sz="1400" dirty="0"/>
                        <a:t>Pension 4</a:t>
                      </a:r>
                    </a:p>
                  </a:txBody>
                  <a:tcPr anchor="b"/>
                </a:tc>
                <a:extLst>
                  <a:ext uri="{0D108BD9-81ED-4DB2-BD59-A6C34878D82A}">
                    <a16:rowId xmlns:a16="http://schemas.microsoft.com/office/drawing/2014/main" val="10000"/>
                  </a:ext>
                </a:extLst>
              </a:tr>
              <a:tr h="370840">
                <a:tc>
                  <a:txBody>
                    <a:bodyPr/>
                    <a:lstStyle/>
                    <a:p>
                      <a:pPr algn="ctr"/>
                      <a:r>
                        <a:rPr lang="en-US" sz="1000" dirty="0">
                          <a:solidFill>
                            <a:schemeClr val="accent1">
                              <a:lumMod val="75000"/>
                            </a:schemeClr>
                          </a:solidFill>
                        </a:rPr>
                        <a:t>1%</a:t>
                      </a:r>
                    </a:p>
                  </a:txBody>
                  <a:tcPr anchor="b"/>
                </a:tc>
                <a:tc>
                  <a:txBody>
                    <a:bodyPr/>
                    <a:lstStyle/>
                    <a:p>
                      <a:pPr algn="ctr"/>
                      <a:r>
                        <a:rPr lang="en-US" sz="1000" dirty="0">
                          <a:solidFill>
                            <a:schemeClr val="accent1">
                              <a:lumMod val="75000"/>
                            </a:schemeClr>
                          </a:solidFill>
                        </a:rPr>
                        <a:t>1% plus            2% and</a:t>
                      </a:r>
                      <a:r>
                        <a:rPr lang="en-US" sz="1000" baseline="0" dirty="0">
                          <a:solidFill>
                            <a:schemeClr val="accent1">
                              <a:lumMod val="75000"/>
                            </a:schemeClr>
                          </a:solidFill>
                        </a:rPr>
                        <a:t> 20%</a:t>
                      </a:r>
                      <a:endParaRPr lang="en-US" sz="1000" dirty="0">
                        <a:solidFill>
                          <a:schemeClr val="accent1">
                            <a:lumMod val="75000"/>
                          </a:schemeClr>
                        </a:solidFill>
                      </a:endParaRPr>
                    </a:p>
                  </a:txBody>
                  <a:tcPr anchor="b"/>
                </a:tc>
                <a:tc>
                  <a:txBody>
                    <a:bodyPr/>
                    <a:lstStyle/>
                    <a:p>
                      <a:pPr algn="ctr"/>
                      <a:r>
                        <a:rPr lang="en-US" sz="1000" dirty="0">
                          <a:solidFill>
                            <a:schemeClr val="accent1">
                              <a:lumMod val="75000"/>
                            </a:schemeClr>
                          </a:solidFill>
                        </a:rPr>
                        <a:t>2% and 20%</a:t>
                      </a:r>
                    </a:p>
                  </a:txBody>
                  <a:tcPr anchor="b"/>
                </a:tc>
                <a:tc>
                  <a:txBody>
                    <a:bodyPr/>
                    <a:lstStyle/>
                    <a:p>
                      <a:pPr algn="ctr"/>
                      <a:r>
                        <a:rPr lang="en-US" sz="1000" dirty="0">
                          <a:solidFill>
                            <a:schemeClr val="accent1">
                              <a:lumMod val="75000"/>
                            </a:schemeClr>
                          </a:solidFill>
                        </a:rPr>
                        <a:t>2%</a:t>
                      </a:r>
                    </a:p>
                  </a:txBody>
                  <a:tcPr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1703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39</a:t>
            </a:fld>
            <a:endParaRPr lang="en-US" dirty="0"/>
          </a:p>
        </p:txBody>
      </p:sp>
      <p:sp>
        <p:nvSpPr>
          <p:cNvPr id="2" name="Title 1"/>
          <p:cNvSpPr>
            <a:spLocks noGrp="1"/>
          </p:cNvSpPr>
          <p:nvPr>
            <p:ph type="title"/>
          </p:nvPr>
        </p:nvSpPr>
        <p:spPr/>
        <p:txBody>
          <a:bodyPr/>
          <a:lstStyle/>
          <a:p>
            <a:r>
              <a:rPr lang="en-US" sz="1600" dirty="0"/>
              <a:t>Fixed Income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4343400" y="3733800"/>
            <a:ext cx="4435484" cy="1867178"/>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rPr>
              <a:t>Total fees decreased 20% or $8.8 million over past fiscal year</a:t>
            </a:r>
          </a:p>
          <a:p>
            <a:pPr marL="347472" lvl="0" indent="-347472">
              <a:spcBef>
                <a:spcPts val="200"/>
              </a:spcBef>
              <a:buFont typeface="Wingdings" panose="05000000000000000000" pitchFamily="2" charset="2"/>
              <a:buChar char="§"/>
            </a:pPr>
            <a:r>
              <a:rPr lang="en-US" sz="1400" dirty="0">
                <a:solidFill>
                  <a:schemeClr val="tx2"/>
                </a:solidFill>
              </a:rPr>
              <a:t>Internal asset management decreases fees as a percentage of assets and represents approximately one-third of Public Fixed Income exposure.</a:t>
            </a:r>
          </a:p>
          <a:p>
            <a:pPr marL="347472" lvl="0" indent="-347472">
              <a:spcBef>
                <a:spcPts val="200"/>
              </a:spcBef>
              <a:buFont typeface="Wingdings" panose="05000000000000000000" pitchFamily="2" charset="2"/>
              <a:buChar char="§"/>
            </a:pPr>
            <a:r>
              <a:rPr lang="en-US" sz="1400" dirty="0">
                <a:solidFill>
                  <a:schemeClr val="tx2"/>
                </a:solidFill>
              </a:rPr>
              <a:t>Internal asset management was a positive contributor to alpha generation</a:t>
            </a:r>
          </a:p>
        </p:txBody>
      </p:sp>
      <p:sp>
        <p:nvSpPr>
          <p:cNvPr id="20" name="Date Placeholder 2"/>
          <p:cNvSpPr txBox="1">
            <a:spLocks/>
          </p:cNvSpPr>
          <p:nvPr/>
        </p:nvSpPr>
        <p:spPr>
          <a:xfrm>
            <a:off x="736134" y="6065837"/>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Month-end NAV used to calculate Alpha $</a:t>
            </a:r>
          </a:p>
          <a:p>
            <a:r>
              <a:rPr lang="en-US" sz="1100" dirty="0">
                <a:solidFill>
                  <a:srgbClr val="1F497D"/>
                </a:solidFill>
                <a:latin typeface="+mj-lt"/>
              </a:rPr>
              <a:t>^Internally managed</a:t>
            </a:r>
          </a:p>
        </p:txBody>
      </p:sp>
      <p:graphicFrame>
        <p:nvGraphicFramePr>
          <p:cNvPr id="9" name="Content Placeholder 3"/>
          <p:cNvGraphicFramePr>
            <a:graphicFrameLocks/>
          </p:cNvGraphicFramePr>
          <p:nvPr>
            <p:extLst>
              <p:ext uri="{D42A27DB-BD31-4B8C-83A1-F6EECF244321}">
                <p14:modId xmlns:p14="http://schemas.microsoft.com/office/powerpoint/2010/main" val="1415184565"/>
              </p:ext>
            </p:extLst>
          </p:nvPr>
        </p:nvGraphicFramePr>
        <p:xfrm>
          <a:off x="736134" y="1045928"/>
          <a:ext cx="3436156" cy="4489679"/>
        </p:xfrm>
        <a:graphic>
          <a:graphicData uri="http://schemas.openxmlformats.org/drawingml/2006/table">
            <a:tbl>
              <a:tblPr/>
              <a:tblGrid>
                <a:gridCol w="1305603">
                  <a:extLst>
                    <a:ext uri="{9D8B030D-6E8A-4147-A177-3AD203B41FA5}">
                      <a16:colId xmlns:a16="http://schemas.microsoft.com/office/drawing/2014/main" val="20000"/>
                    </a:ext>
                  </a:extLst>
                </a:gridCol>
                <a:gridCol w="701617">
                  <a:extLst>
                    <a:ext uri="{9D8B030D-6E8A-4147-A177-3AD203B41FA5}">
                      <a16:colId xmlns:a16="http://schemas.microsoft.com/office/drawing/2014/main" val="20001"/>
                    </a:ext>
                  </a:extLst>
                </a:gridCol>
                <a:gridCol w="714560">
                  <a:extLst>
                    <a:ext uri="{9D8B030D-6E8A-4147-A177-3AD203B41FA5}">
                      <a16:colId xmlns:a16="http://schemas.microsoft.com/office/drawing/2014/main" val="20002"/>
                    </a:ext>
                  </a:extLst>
                </a:gridCol>
                <a:gridCol w="714376">
                  <a:extLst>
                    <a:ext uri="{9D8B030D-6E8A-4147-A177-3AD203B41FA5}">
                      <a16:colId xmlns:a16="http://schemas.microsoft.com/office/drawing/2014/main" val="20003"/>
                    </a:ext>
                  </a:extLst>
                </a:gridCol>
              </a:tblGrid>
              <a:tr h="479898">
                <a:tc>
                  <a:txBody>
                    <a:bodyPr/>
                    <a:lstStyle/>
                    <a:p>
                      <a:pPr algn="ctr" fontAlgn="b"/>
                      <a:r>
                        <a:rPr lang="en-US" sz="1000" b="1" i="0" u="none" strike="noStrike" dirty="0">
                          <a:solidFill>
                            <a:schemeClr val="accent1">
                              <a:lumMod val="75000"/>
                            </a:schemeClr>
                          </a:solidFill>
                          <a:effectLst/>
                          <a:latin typeface="Arial"/>
                        </a:rPr>
                        <a:t>Fixed Income       Public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chemeClr val="accent1">
                              <a:lumMod val="75000"/>
                            </a:schemeClr>
                          </a:solidFill>
                          <a:effectLst/>
                          <a:latin typeface="Arial"/>
                        </a:rPr>
                        <a:t>External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chemeClr val="accent1">
                              <a:lumMod val="75000"/>
                            </a:schemeClr>
                          </a:solidFill>
                          <a:effectLst/>
                          <a:latin typeface="Arial"/>
                        </a:rPr>
                        <a:t>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7505">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684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Avg Notional Exposure/NAV*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$6,616,030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$3,308,521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$9,924,550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17128">
                <a:tc>
                  <a:txBody>
                    <a:bodyPr/>
                    <a:lstStyle/>
                    <a:p>
                      <a:pPr algn="ctr" fontAlgn="b"/>
                      <a:r>
                        <a:rPr lang="en-US" sz="1000" b="1" i="0" u="none" strike="noStrike" dirty="0">
                          <a:solidFill>
                            <a:srgbClr val="FFFFFF"/>
                          </a:solidFill>
                          <a:effectLst/>
                          <a:latin typeface="Arial"/>
                        </a:rPr>
                        <a:t>Performance</a:t>
                      </a:r>
                    </a:p>
                    <a:p>
                      <a:pPr algn="ctr" fontAlgn="b"/>
                      <a:r>
                        <a:rPr lang="en-US" sz="1000" b="1" i="0" u="none" strike="noStrike" dirty="0">
                          <a:solidFill>
                            <a:srgbClr val="FFFFFF"/>
                          </a:solidFill>
                          <a:effectLst/>
                          <a:latin typeface="Arial"/>
                        </a:rPr>
                        <a:t> (Net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accent1">
                              <a:lumMod val="75000"/>
                            </a:schemeClr>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chemeClr val="accent1">
                              <a:lumMod val="75000"/>
                            </a:schemeClr>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chemeClr val="accent1">
                              <a:lumMod val="75000"/>
                            </a:schemeClr>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24588">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accent1">
                              <a:lumMod val="75000"/>
                            </a:schemeClr>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lumMod val="75000"/>
                            </a:schemeClr>
                          </a:solidFill>
                          <a:effectLst/>
                          <a:uLnTx/>
                          <a:uFillTx/>
                          <a:latin typeface="+mn-lt"/>
                          <a:ea typeface="+mn-ea"/>
                          <a:cs typeface="+mn-cs"/>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lumMod val="75000"/>
                            </a:schemeClr>
                          </a:solidFill>
                          <a:effectLst/>
                          <a:uLnTx/>
                          <a:uFillTx/>
                          <a:latin typeface="+mn-lt"/>
                          <a:ea typeface="+mn-ea"/>
                          <a:cs typeface="+mn-cs"/>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460266">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-$159,503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00B050"/>
                          </a:solidFill>
                          <a:effectLst/>
                          <a:latin typeface="Arial"/>
                        </a:rPr>
                        <a:t>$17,734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FF0000"/>
                          </a:solidFill>
                          <a:effectLst/>
                          <a:latin typeface="Arial"/>
                        </a:rPr>
                        <a:t>-$141,769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5181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$41,676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$41,676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35482">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$37,781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$37,781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35482">
                <a:tc>
                  <a:txBody>
                    <a:bodyPr/>
                    <a:lstStyle/>
                    <a:p>
                      <a:pPr algn="ctr" fontAlgn="b"/>
                      <a:r>
                        <a:rPr lang="en-US" sz="1000" b="1" i="0" u="none" strike="noStrike" dirty="0">
                          <a:solidFill>
                            <a:srgbClr val="FFFFFF"/>
                          </a:solidFill>
                          <a:effectLst/>
                          <a:latin typeface="Arial"/>
                        </a:rPr>
                        <a:t>Profit Share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$3,895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$3,895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4790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3161730087"/>
              </p:ext>
            </p:extLst>
          </p:nvPr>
        </p:nvGraphicFramePr>
        <p:xfrm>
          <a:off x="4343400" y="1054543"/>
          <a:ext cx="4419601" cy="2526858"/>
        </p:xfrm>
        <a:graphic>
          <a:graphicData uri="http://schemas.openxmlformats.org/drawingml/2006/table">
            <a:tbl>
              <a:tblPr/>
              <a:tblGrid>
                <a:gridCol w="1262743">
                  <a:extLst>
                    <a:ext uri="{9D8B030D-6E8A-4147-A177-3AD203B41FA5}">
                      <a16:colId xmlns:a16="http://schemas.microsoft.com/office/drawing/2014/main" val="20000"/>
                    </a:ext>
                  </a:extLst>
                </a:gridCol>
                <a:gridCol w="1688983">
                  <a:extLst>
                    <a:ext uri="{9D8B030D-6E8A-4147-A177-3AD203B41FA5}">
                      <a16:colId xmlns:a16="http://schemas.microsoft.com/office/drawing/2014/main" val="20001"/>
                    </a:ext>
                  </a:extLst>
                </a:gridCol>
                <a:gridCol w="1467875">
                  <a:extLst>
                    <a:ext uri="{9D8B030D-6E8A-4147-A177-3AD203B41FA5}">
                      <a16:colId xmlns:a16="http://schemas.microsoft.com/office/drawing/2014/main" val="20002"/>
                    </a:ext>
                  </a:extLst>
                </a:gridCol>
              </a:tblGrid>
              <a:tr h="556257">
                <a:tc>
                  <a:txBody>
                    <a:bodyPr/>
                    <a:lstStyle/>
                    <a:p>
                      <a:pPr algn="ctr" fontAlgn="b"/>
                      <a:endParaRPr lang="en-US" sz="1000" b="1" i="0" u="none" strike="noStrike" dirty="0">
                        <a:solidFill>
                          <a:schemeClr val="accent1">
                            <a:lumMod val="75000"/>
                          </a:schemeClr>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lumMod val="75000"/>
                            </a:schemeClr>
                          </a:solidFill>
                          <a:effectLst/>
                          <a:uLnTx/>
                          <a:uFillTx/>
                          <a:latin typeface="+mn-lt"/>
                          <a:ea typeface="+mn-ea"/>
                          <a:cs typeface="+mn-cs"/>
                        </a:rPr>
                        <a:t>Fees as a % of Assets (External Managers)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accent1">
                              <a:lumMod val="75000"/>
                            </a:schemeClr>
                          </a:solidFill>
                          <a:effectLst/>
                          <a:uLnTx/>
                          <a:uFillTx/>
                          <a:latin typeface="+mn-lt"/>
                          <a:ea typeface="+mn-ea"/>
                          <a:cs typeface="+mn-cs"/>
                        </a:rPr>
                        <a:t>Fees as a % of Assets (with PSERS 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04018">
                <a:tc>
                  <a:txBody>
                    <a:bodyPr/>
                    <a:lstStyle/>
                    <a:p>
                      <a:pPr algn="ctr" fontAlgn="b"/>
                      <a:r>
                        <a:rPr lang="en-US" sz="1000" b="1" i="0" u="none" strike="noStrike" dirty="0">
                          <a:solidFill>
                            <a:srgbClr val="FFFFFF"/>
                          </a:solidFill>
                          <a:effectLst/>
                          <a:latin typeface="Arial"/>
                        </a:rPr>
                        <a:t>Barclays Aggregate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1"/>
                  </a:ext>
                </a:extLst>
              </a:tr>
              <a:tr h="3039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TIPS Notional Exp.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74148">
                <a:tc>
                  <a:txBody>
                    <a:bodyPr/>
                    <a:lstStyle/>
                    <a:p>
                      <a:pPr algn="ctr" fontAlgn="b"/>
                      <a:r>
                        <a:rPr lang="en-US" sz="1000" b="1" i="0" u="none" strike="noStrike" dirty="0">
                          <a:solidFill>
                            <a:srgbClr val="FFFFFF"/>
                          </a:solidFill>
                          <a:effectLst/>
                          <a:latin typeface="Arial"/>
                        </a:rPr>
                        <a:t>EM Debt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chemeClr val="accent1">
                              <a:lumMod val="75000"/>
                            </a:schemeClr>
                          </a:solidFill>
                          <a:effectLst/>
                          <a:latin typeface="Arial"/>
                        </a:rPr>
                        <a:t>0.56%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chemeClr val="accent1">
                              <a:lumMod val="75000"/>
                            </a:schemeClr>
                          </a:solidFill>
                          <a:effectLst/>
                          <a:latin typeface="Arial"/>
                        </a:rPr>
                        <a:t>0.56%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r h="218574">
                <a:tc>
                  <a:txBody>
                    <a:bodyPr/>
                    <a:lstStyle/>
                    <a:p>
                      <a:pPr algn="ctr" fontAlgn="b"/>
                      <a:r>
                        <a:rPr lang="en-US" sz="1000" b="1" i="0" u="none" strike="noStrike" dirty="0">
                          <a:solidFill>
                            <a:srgbClr val="FFFFFF"/>
                          </a:solidFill>
                          <a:effectLst/>
                          <a:latin typeface="Arial"/>
                        </a:rPr>
                        <a:t>Global Bonds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chemeClr val="accent1">
                              <a:lumMod val="75000"/>
                            </a:schemeClr>
                          </a:solidFill>
                          <a:effectLst/>
                          <a:latin typeface="Arial"/>
                        </a:rPr>
                        <a:t>0.28%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accent1">
                              <a:lumMod val="75000"/>
                            </a:schemeClr>
                          </a:solidFill>
                          <a:effectLst/>
                          <a:uLnTx/>
                          <a:uFillTx/>
                          <a:latin typeface="+mn-lt"/>
                          <a:ea typeface="+mn-ea"/>
                          <a:cs typeface="+mn-cs"/>
                        </a:rPr>
                        <a:t>0.28%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64741">
                <a:tc>
                  <a:txBody>
                    <a:bodyPr/>
                    <a:lstStyle/>
                    <a:p>
                      <a:pPr algn="ctr" fontAlgn="b"/>
                      <a:r>
                        <a:rPr lang="en-US" sz="1000" b="1" i="0" u="none" strike="noStrike" dirty="0">
                          <a:solidFill>
                            <a:srgbClr val="FFFFFF"/>
                          </a:solidFill>
                          <a:effectLst/>
                          <a:latin typeface="Arial"/>
                        </a:rPr>
                        <a:t>Long Treasuries Bonds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chemeClr val="accent1">
                              <a:lumMod val="75000"/>
                            </a:schemeClr>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F81BD">
                              <a:lumMod val="75000"/>
                            </a:srgbClr>
                          </a:solidFill>
                          <a:effectLst/>
                          <a:uLnTx/>
                          <a:uFillTx/>
                          <a:latin typeface="+mn-lt"/>
                          <a:ea typeface="+mn-ea"/>
                          <a:cs typeface="+mn-cs"/>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5"/>
                  </a:ext>
                </a:extLst>
              </a:tr>
              <a:tr h="252584">
                <a:tc>
                  <a:txBody>
                    <a:bodyPr/>
                    <a:lstStyle/>
                    <a:p>
                      <a:pPr algn="ctr" fontAlgn="b"/>
                      <a:r>
                        <a:rPr lang="en-US" sz="1000" b="1" i="0" u="none" strike="noStrike" dirty="0">
                          <a:solidFill>
                            <a:srgbClr val="FFFFFF"/>
                          </a:solidFill>
                          <a:effectLst/>
                          <a:latin typeface="Arial"/>
                        </a:rPr>
                        <a:t>Public</a:t>
                      </a:r>
                      <a:r>
                        <a:rPr lang="en-US" sz="1000" b="1" i="0" u="none" strike="noStrike" baseline="0" dirty="0">
                          <a:solidFill>
                            <a:srgbClr val="FFFFFF"/>
                          </a:solidFill>
                          <a:effectLst/>
                          <a:latin typeface="Arial"/>
                        </a:rPr>
                        <a:t> High Yield</a:t>
                      </a:r>
                      <a:endParaRPr lang="en-US" sz="1000" b="1" i="0" u="none" strike="noStrike" dirty="0">
                        <a:solidFill>
                          <a:srgbClr val="FFFFFF"/>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252584">
                <a:tc>
                  <a:txBody>
                    <a:bodyPr/>
                    <a:lstStyle/>
                    <a:p>
                      <a:pPr algn="ctr" fontAlgn="b"/>
                      <a:r>
                        <a:rPr lang="en-US" sz="1000" b="1" i="0" u="none" strike="noStrike" dirty="0">
                          <a:solidFill>
                            <a:srgbClr val="FFFFFF"/>
                          </a:solidFill>
                          <a:effectLst/>
                          <a:latin typeface="Arial"/>
                        </a:rPr>
                        <a:t>Multi-Sector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26145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40</a:t>
            </a:fld>
            <a:endParaRPr lang="en-US" dirty="0"/>
          </a:p>
        </p:txBody>
      </p:sp>
      <p:sp>
        <p:nvSpPr>
          <p:cNvPr id="2" name="Title 1"/>
          <p:cNvSpPr>
            <a:spLocks noGrp="1"/>
          </p:cNvSpPr>
          <p:nvPr>
            <p:ph type="title"/>
          </p:nvPr>
        </p:nvSpPr>
        <p:spPr/>
        <p:txBody>
          <a:bodyPr/>
          <a:lstStyle/>
          <a:p>
            <a:r>
              <a:rPr lang="en-US" sz="1600" dirty="0"/>
              <a:t>Private High Yield Debt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4419600" y="1524000"/>
            <a:ext cx="4106830" cy="3288080"/>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rgbClr val="1F497D"/>
                </a:solidFill>
              </a:rPr>
              <a:t>Private high yield debt has higher fees than traditional public high yield debt</a:t>
            </a:r>
          </a:p>
          <a:p>
            <a:pPr marL="347472" lvl="0" indent="-347472">
              <a:spcBef>
                <a:spcPts val="200"/>
              </a:spcBef>
              <a:buFont typeface="Wingdings" panose="05000000000000000000" pitchFamily="2" charset="2"/>
              <a:buChar char="§"/>
            </a:pPr>
            <a:r>
              <a:rPr lang="en-US" sz="1400" dirty="0">
                <a:solidFill>
                  <a:srgbClr val="1F497D"/>
                </a:solidFill>
              </a:rPr>
              <a:t>Attractive expected return/risk profile</a:t>
            </a:r>
          </a:p>
          <a:p>
            <a:pPr marL="347472" lvl="0" indent="-347472">
              <a:spcBef>
                <a:spcPts val="200"/>
              </a:spcBef>
              <a:buFont typeface="Wingdings" panose="05000000000000000000" pitchFamily="2" charset="2"/>
              <a:buChar char="§"/>
            </a:pPr>
            <a:r>
              <a:rPr lang="en-US" sz="1400" dirty="0">
                <a:solidFill>
                  <a:srgbClr val="1F497D"/>
                </a:solidFill>
              </a:rPr>
              <a:t>Contractual management fees typically range between 0.75% to 1.5%</a:t>
            </a:r>
          </a:p>
          <a:p>
            <a:pPr marL="804672" lvl="1" indent="-347472">
              <a:spcBef>
                <a:spcPts val="200"/>
              </a:spcBef>
              <a:buFont typeface="Wingdings" panose="05000000000000000000" pitchFamily="2" charset="2"/>
              <a:buChar char="§"/>
            </a:pPr>
            <a:r>
              <a:rPr lang="en-US" sz="1400" dirty="0">
                <a:solidFill>
                  <a:srgbClr val="1F497D"/>
                </a:solidFill>
              </a:rPr>
              <a:t>PSERS negotiates fee discounts whenever possible</a:t>
            </a:r>
          </a:p>
          <a:p>
            <a:pPr marL="804672" lvl="1" indent="-347472">
              <a:spcBef>
                <a:spcPts val="200"/>
              </a:spcBef>
              <a:buFont typeface="Wingdings" panose="05000000000000000000" pitchFamily="2" charset="2"/>
              <a:buChar char="§"/>
            </a:pPr>
            <a:r>
              <a:rPr lang="en-US" sz="1400" dirty="0">
                <a:solidFill>
                  <a:srgbClr val="1F497D"/>
                </a:solidFill>
              </a:rPr>
              <a:t>Some funds offer discounts for commitment size and/or first closers</a:t>
            </a:r>
          </a:p>
          <a:p>
            <a:pPr marL="347472" lvl="0" indent="-347472">
              <a:spcBef>
                <a:spcPts val="200"/>
              </a:spcBef>
              <a:buFont typeface="Wingdings" panose="05000000000000000000" pitchFamily="2" charset="2"/>
              <a:buChar char="§"/>
            </a:pPr>
            <a:r>
              <a:rPr lang="en-US" sz="1400" dirty="0">
                <a:solidFill>
                  <a:srgbClr val="1F497D"/>
                </a:solidFill>
              </a:rPr>
              <a:t>FY 2016 management fees of $40.1 million were $1.2 million more than FY 2015</a:t>
            </a:r>
          </a:p>
          <a:p>
            <a:pPr marL="804672" lvl="1" indent="-347472">
              <a:spcBef>
                <a:spcPts val="200"/>
              </a:spcBef>
              <a:buFont typeface="Wingdings" panose="05000000000000000000" pitchFamily="2" charset="2"/>
              <a:buChar char="§"/>
            </a:pPr>
            <a:r>
              <a:rPr lang="en-US" sz="1400" dirty="0">
                <a:solidFill>
                  <a:srgbClr val="1F497D"/>
                </a:solidFill>
              </a:rPr>
              <a:t>NAV increased 14.6% from $2.9 billion to $3.4 billion</a:t>
            </a:r>
          </a:p>
          <a:p>
            <a:pPr marL="347472" lvl="0" indent="-347472">
              <a:spcBef>
                <a:spcPts val="200"/>
              </a:spcBef>
              <a:buFont typeface="Wingdings" panose="05000000000000000000" pitchFamily="2" charset="2"/>
              <a:buChar char="§"/>
            </a:pPr>
            <a:r>
              <a:rPr lang="en-US" sz="1400" dirty="0">
                <a:solidFill>
                  <a:srgbClr val="1F497D"/>
                </a:solidFill>
              </a:rPr>
              <a:t>Most funds charge on invested capital</a:t>
            </a:r>
            <a:endParaRPr lang="en-US" sz="1600" dirty="0">
              <a:latin typeface="+mj-lt"/>
            </a:endParaRPr>
          </a:p>
        </p:txBody>
      </p:sp>
      <p:graphicFrame>
        <p:nvGraphicFramePr>
          <p:cNvPr id="9" name="Content Placeholder 3"/>
          <p:cNvGraphicFramePr>
            <a:graphicFrameLocks/>
          </p:cNvGraphicFramePr>
          <p:nvPr>
            <p:extLst>
              <p:ext uri="{D42A27DB-BD31-4B8C-83A1-F6EECF244321}">
                <p14:modId xmlns:p14="http://schemas.microsoft.com/office/powerpoint/2010/main" val="3665254456"/>
              </p:ext>
            </p:extLst>
          </p:nvPr>
        </p:nvGraphicFramePr>
        <p:xfrm>
          <a:off x="736134" y="1084028"/>
          <a:ext cx="3436156" cy="4230823"/>
        </p:xfrm>
        <a:graphic>
          <a:graphicData uri="http://schemas.openxmlformats.org/drawingml/2006/table">
            <a:tbl>
              <a:tblPr/>
              <a:tblGrid>
                <a:gridCol w="1305603">
                  <a:extLst>
                    <a:ext uri="{9D8B030D-6E8A-4147-A177-3AD203B41FA5}">
                      <a16:colId xmlns:a16="http://schemas.microsoft.com/office/drawing/2014/main" val="20000"/>
                    </a:ext>
                  </a:extLst>
                </a:gridCol>
                <a:gridCol w="701617">
                  <a:extLst>
                    <a:ext uri="{9D8B030D-6E8A-4147-A177-3AD203B41FA5}">
                      <a16:colId xmlns:a16="http://schemas.microsoft.com/office/drawing/2014/main" val="20001"/>
                    </a:ext>
                  </a:extLst>
                </a:gridCol>
                <a:gridCol w="714560">
                  <a:extLst>
                    <a:ext uri="{9D8B030D-6E8A-4147-A177-3AD203B41FA5}">
                      <a16:colId xmlns:a16="http://schemas.microsoft.com/office/drawing/2014/main" val="20002"/>
                    </a:ext>
                  </a:extLst>
                </a:gridCol>
                <a:gridCol w="714376">
                  <a:extLst>
                    <a:ext uri="{9D8B030D-6E8A-4147-A177-3AD203B41FA5}">
                      <a16:colId xmlns:a16="http://schemas.microsoft.com/office/drawing/2014/main" val="20003"/>
                    </a:ext>
                  </a:extLst>
                </a:gridCol>
              </a:tblGrid>
              <a:tr h="479898">
                <a:tc>
                  <a:txBody>
                    <a:bodyPr/>
                    <a:lstStyle/>
                    <a:p>
                      <a:pPr algn="ctr" fontAlgn="b"/>
                      <a:r>
                        <a:rPr lang="en-US" sz="1000" b="1" i="0" u="none" strike="noStrike" dirty="0">
                          <a:solidFill>
                            <a:schemeClr val="accent1">
                              <a:lumMod val="75000"/>
                            </a:schemeClr>
                          </a:solidFill>
                          <a:effectLst/>
                          <a:latin typeface="Arial"/>
                        </a:rPr>
                        <a:t>Private High</a:t>
                      </a:r>
                    </a:p>
                    <a:p>
                      <a:pPr algn="ctr" fontAlgn="b"/>
                      <a:r>
                        <a:rPr lang="en-US" sz="1000" b="1" i="0" u="none" strike="noStrike" dirty="0">
                          <a:solidFill>
                            <a:schemeClr val="accent1">
                              <a:lumMod val="75000"/>
                            </a:schemeClr>
                          </a:solidFill>
                          <a:effectLst/>
                          <a:latin typeface="Arial"/>
                        </a:rPr>
                        <a:t>Yield Debt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External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37505">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684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$3,384,075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$19,113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$3,403,188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17128">
                <a:tc>
                  <a:txBody>
                    <a:bodyPr/>
                    <a:lstStyle/>
                    <a:p>
                      <a:pPr algn="ctr" fontAlgn="b"/>
                      <a:r>
                        <a:rPr lang="en-US" sz="1000" b="1" i="0" u="none" strike="noStrike" dirty="0">
                          <a:solidFill>
                            <a:srgbClr val="FFFFFF"/>
                          </a:solidFill>
                          <a:effectLst/>
                          <a:latin typeface="Arial"/>
                        </a:rPr>
                        <a:t>Performance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0.34%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FF0000"/>
                          </a:solidFill>
                          <a:effectLst/>
                          <a:latin typeface="Arial"/>
                        </a:rPr>
                        <a:t>-53.48%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FF0000"/>
                          </a:solidFill>
                          <a:effectLst/>
                          <a:latin typeface="Arial"/>
                        </a:rPr>
                        <a:t>0.14%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24588">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tx1"/>
                          </a:solidFill>
                          <a:effectLst/>
                          <a:latin typeface="Arial"/>
                        </a:rPr>
                        <a:t>1.62%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1.62%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1.62%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636892">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-$43,316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FF0000"/>
                          </a:solidFill>
                          <a:effectLst/>
                          <a:latin typeface="Arial"/>
                        </a:rPr>
                        <a:t>-$10,531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FF0000"/>
                          </a:solidFill>
                          <a:effectLst/>
                          <a:latin typeface="Arial"/>
                        </a:rPr>
                        <a:t>-$53,847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5181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$40,120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$40,120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35482">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$40,120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$40,120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790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1.18%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bl>
          </a:graphicData>
        </a:graphic>
      </p:graphicFrame>
      <p:sp>
        <p:nvSpPr>
          <p:cNvPr id="7" name="Date Placeholder 2"/>
          <p:cNvSpPr txBox="1">
            <a:spLocks/>
          </p:cNvSpPr>
          <p:nvPr/>
        </p:nvSpPr>
        <p:spPr>
          <a:xfrm>
            <a:off x="736134" y="6065837"/>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rPr>
              <a:t>*Average FY 2016 4 Quarter-end NAV used to calculate Alpha $</a:t>
            </a:r>
          </a:p>
        </p:txBody>
      </p:sp>
    </p:spTree>
    <p:extLst>
      <p:ext uri="{BB962C8B-B14F-4D97-AF65-F5344CB8AC3E}">
        <p14:creationId xmlns:p14="http://schemas.microsoft.com/office/powerpoint/2010/main" val="2576037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41</a:t>
            </a:fld>
            <a:endParaRPr lang="en-US" dirty="0"/>
          </a:p>
        </p:txBody>
      </p:sp>
      <p:sp>
        <p:nvSpPr>
          <p:cNvPr id="6" name="Content Placeholder 5"/>
          <p:cNvSpPr>
            <a:spLocks noGrp="1"/>
          </p:cNvSpPr>
          <p:nvPr>
            <p:ph idx="1"/>
          </p:nvPr>
        </p:nvSpPr>
        <p:spPr/>
        <p:txBody>
          <a:bodyPr/>
          <a:lstStyle/>
          <a:p>
            <a:pPr marL="0" indent="0">
              <a:buNone/>
            </a:pPr>
            <a:r>
              <a:rPr lang="en-US" sz="1400" dirty="0">
                <a:solidFill>
                  <a:schemeClr val="tx2"/>
                </a:solidFill>
              </a:rPr>
              <a:t>Reasons for year to year management fee increases or decreases:</a:t>
            </a:r>
          </a:p>
          <a:p>
            <a:r>
              <a:rPr lang="en-US" sz="1400" dirty="0">
                <a:solidFill>
                  <a:schemeClr val="tx2"/>
                </a:solidFill>
              </a:rPr>
              <a:t>Increases  </a:t>
            </a:r>
          </a:p>
          <a:p>
            <a:pPr lvl="1"/>
            <a:r>
              <a:rPr lang="en-US" sz="1400" dirty="0">
                <a:solidFill>
                  <a:schemeClr val="tx2"/>
                </a:solidFill>
              </a:rPr>
              <a:t>1st year funds may be charged on partial years </a:t>
            </a:r>
          </a:p>
          <a:p>
            <a:pPr lvl="1"/>
            <a:r>
              <a:rPr lang="en-US" sz="1400" dirty="0">
                <a:solidFill>
                  <a:schemeClr val="tx2"/>
                </a:solidFill>
              </a:rPr>
              <a:t>Some funds have discounts for early closers</a:t>
            </a:r>
          </a:p>
          <a:p>
            <a:pPr lvl="1"/>
            <a:r>
              <a:rPr lang="en-US" sz="1400" dirty="0">
                <a:solidFill>
                  <a:schemeClr val="tx2"/>
                </a:solidFill>
              </a:rPr>
              <a:t>Fees are typically charged on invested capital, therefore fees will increase throughout the investment period as capital is invested</a:t>
            </a:r>
          </a:p>
          <a:p>
            <a:r>
              <a:rPr lang="en-US" sz="1400" dirty="0">
                <a:solidFill>
                  <a:schemeClr val="tx2"/>
                </a:solidFill>
              </a:rPr>
              <a:t>Decreases  </a:t>
            </a:r>
          </a:p>
          <a:p>
            <a:pPr lvl="1"/>
            <a:r>
              <a:rPr lang="en-US" sz="1400" dirty="0">
                <a:solidFill>
                  <a:schemeClr val="tx2"/>
                </a:solidFill>
              </a:rPr>
              <a:t>After the investment period fees will decrease as investments are liquidated </a:t>
            </a:r>
          </a:p>
          <a:p>
            <a:pPr marL="457200" lvl="1" indent="0">
              <a:buNone/>
            </a:pPr>
            <a:endParaRPr lang="en-US" sz="1400" dirty="0">
              <a:solidFill>
                <a:schemeClr val="tx2"/>
              </a:solidFill>
            </a:endParaRPr>
          </a:p>
          <a:p>
            <a:pPr marL="457200" lvl="1" indent="-457200">
              <a:buNone/>
              <a:tabLst>
                <a:tab pos="687388" algn="l"/>
              </a:tabLst>
            </a:pPr>
            <a:r>
              <a:rPr lang="en-US" sz="1400" dirty="0">
                <a:solidFill>
                  <a:schemeClr val="tx2"/>
                </a:solidFill>
              </a:rPr>
              <a:t>Estimated changes for FY 2017:</a:t>
            </a:r>
          </a:p>
          <a:p>
            <a:pPr marL="457200" lvl="1" indent="-457200">
              <a:tabLst>
                <a:tab pos="687388" algn="l"/>
              </a:tabLst>
            </a:pPr>
            <a:r>
              <a:rPr lang="en-US" sz="1400" dirty="0">
                <a:solidFill>
                  <a:schemeClr val="tx2"/>
                </a:solidFill>
              </a:rPr>
              <a:t>6 funds are making new investments which will increase fees by $4.7 million over FY 2016</a:t>
            </a:r>
          </a:p>
          <a:p>
            <a:pPr marL="457200" lvl="1" indent="-457200">
              <a:tabLst>
                <a:tab pos="687388" algn="l"/>
              </a:tabLst>
            </a:pPr>
            <a:r>
              <a:rPr lang="en-US" sz="1400" dirty="0">
                <a:solidFill>
                  <a:schemeClr val="tx2"/>
                </a:solidFill>
              </a:rPr>
              <a:t>6 funds will be in the harvest period in FY 2017 which lower fees by approximately $2.1 million</a:t>
            </a:r>
          </a:p>
          <a:p>
            <a:pPr marL="457200" lvl="1" indent="-457200">
              <a:tabLst>
                <a:tab pos="687388" algn="l"/>
              </a:tabLst>
            </a:pPr>
            <a:r>
              <a:rPr lang="en-US" sz="1400" dirty="0">
                <a:solidFill>
                  <a:schemeClr val="tx2"/>
                </a:solidFill>
              </a:rPr>
              <a:t>PSERS will make approximately $700 million in new commitments during FY 2017, resulting in an estimated $3.15 million of new fees</a:t>
            </a:r>
          </a:p>
          <a:p>
            <a:pPr marL="457200" lvl="1" indent="0">
              <a:buNone/>
            </a:pPr>
            <a:endParaRPr lang="en-US" sz="1400" dirty="0">
              <a:solidFill>
                <a:schemeClr val="tx2"/>
              </a:solidFill>
            </a:endParaRPr>
          </a:p>
          <a:p>
            <a:endParaRPr lang="en-US" sz="1400" dirty="0">
              <a:solidFill>
                <a:schemeClr val="tx2"/>
              </a:solidFill>
            </a:endParaRPr>
          </a:p>
        </p:txBody>
      </p:sp>
      <p:sp>
        <p:nvSpPr>
          <p:cNvPr id="5" name="Title 4"/>
          <p:cNvSpPr>
            <a:spLocks noGrp="1"/>
          </p:cNvSpPr>
          <p:nvPr>
            <p:ph type="title"/>
          </p:nvPr>
        </p:nvSpPr>
        <p:spPr/>
        <p:txBody>
          <a:bodyPr/>
          <a:lstStyle/>
          <a:p>
            <a:r>
              <a:rPr lang="en-US" sz="1600" dirty="0">
                <a:solidFill>
                  <a:srgbClr val="4F81BD">
                    <a:lumMod val="75000"/>
                  </a:srgbClr>
                </a:solidFill>
              </a:rPr>
              <a:t>Private High Yield Debt Investment Manager Fees</a:t>
            </a:r>
            <a:br>
              <a:rPr lang="en-US" dirty="0">
                <a:solidFill>
                  <a:srgbClr val="4F81BD">
                    <a:lumMod val="75000"/>
                  </a:srgbClr>
                </a:solidFill>
              </a:rPr>
            </a:br>
            <a:r>
              <a:rPr lang="en-US" sz="1400" dirty="0">
                <a:solidFill>
                  <a:srgbClr val="4F81BD">
                    <a:lumMod val="75000"/>
                  </a:srgbClr>
                </a:solidFill>
              </a:rPr>
              <a:t>FY 2016</a:t>
            </a:r>
            <a:br>
              <a:rPr lang="en-US" dirty="0">
                <a:solidFill>
                  <a:srgbClr val="4F81BD">
                    <a:lumMod val="75000"/>
                  </a:srgbClr>
                </a:solidFill>
              </a:rPr>
            </a:br>
            <a:r>
              <a:rPr lang="en-US" sz="1200" dirty="0">
                <a:solidFill>
                  <a:srgbClr val="4F81BD">
                    <a:lumMod val="75000"/>
                  </a:srgbClr>
                </a:solidFill>
              </a:rPr>
              <a:t>($ in Thousands)</a:t>
            </a:r>
            <a:endParaRPr lang="en-US" dirty="0"/>
          </a:p>
        </p:txBody>
      </p:sp>
    </p:spTree>
    <p:extLst>
      <p:ext uri="{BB962C8B-B14F-4D97-AF65-F5344CB8AC3E}">
        <p14:creationId xmlns:p14="http://schemas.microsoft.com/office/powerpoint/2010/main" val="1947515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42</a:t>
            </a:fld>
            <a:endParaRPr lang="en-US" dirty="0"/>
          </a:p>
        </p:txBody>
      </p:sp>
      <p:sp>
        <p:nvSpPr>
          <p:cNvPr id="2" name="Title 1"/>
          <p:cNvSpPr>
            <a:spLocks noGrp="1"/>
          </p:cNvSpPr>
          <p:nvPr>
            <p:ph type="title"/>
          </p:nvPr>
        </p:nvSpPr>
        <p:spPr/>
        <p:txBody>
          <a:bodyPr/>
          <a:lstStyle/>
          <a:p>
            <a:r>
              <a:rPr lang="en-US" sz="1600" dirty="0"/>
              <a:t>Commodities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4419600" y="4400064"/>
            <a:ext cx="4078224" cy="1225977"/>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rPr>
              <a:t>Fees down $2.3 million from last year</a:t>
            </a:r>
          </a:p>
          <a:p>
            <a:pPr marL="347472" lvl="0" indent="-347472">
              <a:spcBef>
                <a:spcPts val="200"/>
              </a:spcBef>
              <a:buFont typeface="Wingdings" panose="05000000000000000000" pitchFamily="2" charset="2"/>
              <a:buChar char="§"/>
            </a:pPr>
            <a:r>
              <a:rPr lang="en-US" sz="1400" dirty="0">
                <a:solidFill>
                  <a:schemeClr val="tx2"/>
                </a:solidFill>
              </a:rPr>
              <a:t>PSERS added 2% of total fund assets to commodities utilizing internal asset management with no additional fees</a:t>
            </a:r>
          </a:p>
          <a:p>
            <a:endParaRPr lang="en-US" sz="1600" dirty="0">
              <a:latin typeface="+mj-lt"/>
            </a:endParaRPr>
          </a:p>
        </p:txBody>
      </p:sp>
      <p:sp>
        <p:nvSpPr>
          <p:cNvPr id="20" name="Date Placeholder 2"/>
          <p:cNvSpPr txBox="1">
            <a:spLocks/>
          </p:cNvSpPr>
          <p:nvPr/>
        </p:nvSpPr>
        <p:spPr>
          <a:xfrm>
            <a:off x="736134" y="6065837"/>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Month-end NAV used to calculate Alpha $</a:t>
            </a:r>
          </a:p>
        </p:txBody>
      </p:sp>
      <p:graphicFrame>
        <p:nvGraphicFramePr>
          <p:cNvPr id="10" name="Content Placeholder 3"/>
          <p:cNvGraphicFramePr>
            <a:graphicFrameLocks/>
          </p:cNvGraphicFramePr>
          <p:nvPr>
            <p:extLst>
              <p:ext uri="{D42A27DB-BD31-4B8C-83A1-F6EECF244321}">
                <p14:modId xmlns:p14="http://schemas.microsoft.com/office/powerpoint/2010/main" val="365544124"/>
              </p:ext>
            </p:extLst>
          </p:nvPr>
        </p:nvGraphicFramePr>
        <p:xfrm>
          <a:off x="755507" y="1066800"/>
          <a:ext cx="3436156" cy="4666305"/>
        </p:xfrm>
        <a:graphic>
          <a:graphicData uri="http://schemas.openxmlformats.org/drawingml/2006/table">
            <a:tbl>
              <a:tblPr/>
              <a:tblGrid>
                <a:gridCol w="1305603">
                  <a:extLst>
                    <a:ext uri="{9D8B030D-6E8A-4147-A177-3AD203B41FA5}">
                      <a16:colId xmlns:a16="http://schemas.microsoft.com/office/drawing/2014/main" val="20000"/>
                    </a:ext>
                  </a:extLst>
                </a:gridCol>
                <a:gridCol w="701617">
                  <a:extLst>
                    <a:ext uri="{9D8B030D-6E8A-4147-A177-3AD203B41FA5}">
                      <a16:colId xmlns:a16="http://schemas.microsoft.com/office/drawing/2014/main" val="20001"/>
                    </a:ext>
                  </a:extLst>
                </a:gridCol>
                <a:gridCol w="714560">
                  <a:extLst>
                    <a:ext uri="{9D8B030D-6E8A-4147-A177-3AD203B41FA5}">
                      <a16:colId xmlns:a16="http://schemas.microsoft.com/office/drawing/2014/main" val="20002"/>
                    </a:ext>
                  </a:extLst>
                </a:gridCol>
                <a:gridCol w="714376">
                  <a:extLst>
                    <a:ext uri="{9D8B030D-6E8A-4147-A177-3AD203B41FA5}">
                      <a16:colId xmlns:a16="http://schemas.microsoft.com/office/drawing/2014/main" val="20003"/>
                    </a:ext>
                  </a:extLst>
                </a:gridCol>
              </a:tblGrid>
              <a:tr h="479898">
                <a:tc>
                  <a:txBody>
                    <a:bodyPr/>
                    <a:lstStyle/>
                    <a:p>
                      <a:pPr algn="ctr" fontAlgn="b"/>
                      <a:r>
                        <a:rPr lang="en-US" sz="1000" b="1" i="0" u="none" strike="noStrike" dirty="0">
                          <a:solidFill>
                            <a:schemeClr val="accent1">
                              <a:lumMod val="75000"/>
                            </a:schemeClr>
                          </a:solidFill>
                          <a:effectLst/>
                          <a:latin typeface="Arial"/>
                        </a:rPr>
                        <a:t>Commodities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External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37505">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684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Average NAVs with Notional*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$948,296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$2,815,459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$3,763,755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17128">
                <a:tc>
                  <a:txBody>
                    <a:bodyPr/>
                    <a:lstStyle/>
                    <a:p>
                      <a:pPr algn="ctr" fontAlgn="b"/>
                      <a:r>
                        <a:rPr lang="en-US" sz="1000" b="1" i="0" u="none" strike="noStrike" dirty="0">
                          <a:solidFill>
                            <a:srgbClr val="FFFFFF"/>
                          </a:solidFill>
                          <a:effectLst/>
                          <a:latin typeface="Arial"/>
                        </a:rPr>
                        <a:t>Performance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accent1">
                              <a:lumMod val="75000"/>
                            </a:schemeClr>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chemeClr val="accent1">
                              <a:lumMod val="75000"/>
                            </a:schemeClr>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00B050"/>
                          </a:solidFill>
                          <a:effectLst/>
                          <a:latin typeface="Arial"/>
                        </a:rPr>
                        <a:t>-1.34%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24588">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accent1">
                              <a:lumMod val="75000"/>
                            </a:schemeClr>
                          </a:solidFill>
                          <a:effectLst/>
                          <a:latin typeface="Arial"/>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1">
                              <a:lumMod val="75000"/>
                            </a:schemeClr>
                          </a:solidFill>
                          <a:effectLst/>
                          <a:uLnTx/>
                          <a:uFillTx/>
                          <a:latin typeface="+mn-lt"/>
                          <a:ea typeface="+mn-ea"/>
                          <a:cs typeface="+mn-cs"/>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-4.58%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636892">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accent1">
                              <a:lumMod val="75000"/>
                            </a:schemeClr>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chemeClr val="accent1">
                              <a:lumMod val="75000"/>
                            </a:schemeClr>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00B050"/>
                          </a:solidFill>
                          <a:effectLst/>
                          <a:latin typeface="Arial"/>
                        </a:rPr>
                        <a:t>$121,946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5181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$5,954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$5,954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35482">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$5,954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$5,954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35482">
                <a:tc>
                  <a:txBody>
                    <a:bodyPr/>
                    <a:lstStyle/>
                    <a:p>
                      <a:pPr algn="ctr" fontAlgn="b"/>
                      <a:r>
                        <a:rPr lang="en-US" sz="1000" b="1" i="0" u="none" strike="noStrike" dirty="0">
                          <a:solidFill>
                            <a:srgbClr val="FFFFFF"/>
                          </a:solidFill>
                          <a:effectLst/>
                          <a:latin typeface="Arial"/>
                        </a:rPr>
                        <a:t>Profit Share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4790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319062314"/>
              </p:ext>
            </p:extLst>
          </p:nvPr>
        </p:nvGraphicFramePr>
        <p:xfrm>
          <a:off x="4163087" y="1062162"/>
          <a:ext cx="4676113" cy="3128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4740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43</a:t>
            </a:fld>
            <a:endParaRPr lang="en-US" dirty="0"/>
          </a:p>
        </p:txBody>
      </p:sp>
      <p:sp>
        <p:nvSpPr>
          <p:cNvPr id="2" name="Title 1"/>
          <p:cNvSpPr>
            <a:spLocks noGrp="1"/>
          </p:cNvSpPr>
          <p:nvPr>
            <p:ph type="title"/>
          </p:nvPr>
        </p:nvSpPr>
        <p:spPr/>
        <p:txBody>
          <a:bodyPr/>
          <a:lstStyle/>
          <a:p>
            <a:r>
              <a:rPr lang="en-US" sz="1600" dirty="0"/>
              <a:t>Real Estate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5791200" y="1657400"/>
            <a:ext cx="3200400" cy="4591000"/>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latin typeface="+mj-lt"/>
              </a:rPr>
              <a:t>FY2016 management fees of $52 million were $16.9 million less than FY 2015</a:t>
            </a:r>
          </a:p>
          <a:p>
            <a:pPr marL="804672" lvl="1" indent="-347472">
              <a:spcBef>
                <a:spcPts val="200"/>
              </a:spcBef>
              <a:buFont typeface="Wingdings" panose="05000000000000000000" pitchFamily="2" charset="2"/>
              <a:buChar char="§"/>
            </a:pPr>
            <a:r>
              <a:rPr lang="en-US" sz="1400" dirty="0">
                <a:solidFill>
                  <a:schemeClr val="tx2"/>
                </a:solidFill>
                <a:latin typeface="+mj-lt"/>
              </a:rPr>
              <a:t>Sold $1.5 billion in the secondary market during FY2016</a:t>
            </a:r>
          </a:p>
          <a:p>
            <a:pPr marL="347472" lvl="0" indent="-347472">
              <a:spcBef>
                <a:spcPts val="200"/>
              </a:spcBef>
              <a:buFont typeface="Wingdings" panose="05000000000000000000" pitchFamily="2" charset="2"/>
              <a:buChar char="§"/>
            </a:pPr>
            <a:r>
              <a:rPr lang="en-US" sz="1400" dirty="0">
                <a:solidFill>
                  <a:schemeClr val="tx2"/>
                </a:solidFill>
                <a:latin typeface="+mj-lt"/>
              </a:rPr>
              <a:t>Most funds charge on the full commitment during the investment period and on invested capital during the harvest period</a:t>
            </a:r>
          </a:p>
          <a:p>
            <a:pPr marL="347472" lvl="0" indent="-347472">
              <a:spcBef>
                <a:spcPts val="200"/>
              </a:spcBef>
              <a:buFont typeface="Wingdings" panose="05000000000000000000" pitchFamily="2" charset="2"/>
              <a:buChar char="§"/>
            </a:pPr>
            <a:r>
              <a:rPr lang="en-US" sz="1400" dirty="0">
                <a:solidFill>
                  <a:schemeClr val="tx2"/>
                </a:solidFill>
                <a:latin typeface="+mj-lt"/>
              </a:rPr>
              <a:t>Contractual management fees range from 0.75% to 1.75%</a:t>
            </a:r>
          </a:p>
          <a:p>
            <a:pPr marL="804672" lvl="2" indent="-347472">
              <a:spcBef>
                <a:spcPts val="200"/>
              </a:spcBef>
              <a:buFont typeface="Wingdings" panose="05000000000000000000" pitchFamily="2" charset="2"/>
              <a:buChar char="§"/>
            </a:pPr>
            <a:r>
              <a:rPr lang="en-US" sz="1400" dirty="0">
                <a:solidFill>
                  <a:schemeClr val="tx2"/>
                </a:solidFill>
                <a:latin typeface="+mj-lt"/>
              </a:rPr>
              <a:t>PSERS negotiates fee discounts whenever possible</a:t>
            </a:r>
          </a:p>
          <a:p>
            <a:pPr marL="804672" lvl="2" indent="-347472">
              <a:spcBef>
                <a:spcPts val="200"/>
              </a:spcBef>
              <a:buFont typeface="Wingdings" panose="05000000000000000000" pitchFamily="2" charset="2"/>
              <a:buChar char="§"/>
            </a:pPr>
            <a:r>
              <a:rPr lang="en-US" sz="1400" dirty="0">
                <a:solidFill>
                  <a:schemeClr val="tx2"/>
                </a:solidFill>
                <a:latin typeface="+mj-lt"/>
              </a:rPr>
              <a:t>Some funds offer discounts for commitment size and/or for first closers</a:t>
            </a:r>
          </a:p>
          <a:p>
            <a:endParaRPr lang="en-US"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5439502"/>
              </p:ext>
            </p:extLst>
          </p:nvPr>
        </p:nvGraphicFramePr>
        <p:xfrm>
          <a:off x="781287" y="1131564"/>
          <a:ext cx="5009913" cy="4340657"/>
        </p:xfrm>
        <a:graphic>
          <a:graphicData uri="http://schemas.openxmlformats.org/drawingml/2006/table">
            <a:tbl>
              <a:tblPr/>
              <a:tblGrid>
                <a:gridCol w="971313">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544836">
                <a:tc>
                  <a:txBody>
                    <a:bodyPr/>
                    <a:lstStyle/>
                    <a:p>
                      <a:pPr algn="ctr" fontAlgn="b"/>
                      <a:r>
                        <a:rPr lang="en-US" sz="1000" b="1" i="0" u="none" strike="noStrike" dirty="0">
                          <a:solidFill>
                            <a:schemeClr val="accent1">
                              <a:lumMod val="75000"/>
                            </a:schemeClr>
                          </a:solidFill>
                          <a:effectLst/>
                          <a:latin typeface="Arial"/>
                        </a:rPr>
                        <a:t>Real Estate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Private -External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Public/PTRES External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Private 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Public/PTRES 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47693">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ctr" latinLnBrk="0" hangingPunct="1"/>
                      <a:r>
                        <a:rPr lang="en-US" sz="1000" b="0" i="0" u="none" strike="noStrike" kern="1200" dirty="0">
                          <a:solidFill>
                            <a:srgbClr val="366092"/>
                          </a:solidFill>
                          <a:effectLst/>
                          <a:latin typeface="Arial"/>
                          <a:ea typeface="+mn-ea"/>
                          <a:cs typeface="+mn-cs"/>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111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14307">
                <a:tc>
                  <a:txBody>
                    <a:bodyPr/>
                    <a:lstStyle/>
                    <a:p>
                      <a:pPr algn="ctr" fontAlgn="b"/>
                      <a:r>
                        <a:rPr lang="en-US" sz="1000" b="1" i="0" u="none" strike="noStrike" dirty="0">
                          <a:solidFill>
                            <a:srgbClr val="FFFFFF"/>
                          </a:solidFill>
                          <a:effectLst/>
                          <a:latin typeface="Arial"/>
                        </a:rPr>
                        <a:t>Average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$5,076,126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$193,419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ctr" latinLnBrk="0" hangingPunct="1"/>
                      <a:r>
                        <a:rPr lang="en-US" sz="1000" b="0" i="0" u="none" strike="noStrike" kern="1200" dirty="0">
                          <a:solidFill>
                            <a:srgbClr val="366092"/>
                          </a:solidFill>
                          <a:effectLst/>
                          <a:latin typeface="Arial"/>
                          <a:ea typeface="+mn-ea"/>
                          <a:cs typeface="+mn-cs"/>
                        </a:rPr>
                        <a:t>$199,322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$102,973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$5,571,840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32736">
                <a:tc>
                  <a:txBody>
                    <a:bodyPr/>
                    <a:lstStyle/>
                    <a:p>
                      <a:pPr algn="ctr" fontAlgn="b"/>
                      <a:r>
                        <a:rPr lang="en-US" sz="1000" b="1" i="0" u="none" strike="noStrike" dirty="0">
                          <a:solidFill>
                            <a:srgbClr val="FFFFFF"/>
                          </a:solidFill>
                          <a:effectLst/>
                          <a:latin typeface="Arial"/>
                        </a:rPr>
                        <a:t>Performance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8.44%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00B050"/>
                          </a:solidFill>
                          <a:effectLst/>
                          <a:latin typeface="Arial"/>
                        </a:rPr>
                        <a:t>23.75%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ctr" latinLnBrk="0" hangingPunct="1"/>
                      <a:r>
                        <a:rPr lang="en-US" sz="1000" b="1" i="0" u="none" strike="noStrike" kern="1200" dirty="0">
                          <a:solidFill>
                            <a:srgbClr val="366092"/>
                          </a:solidFill>
                          <a:effectLst/>
                          <a:latin typeface="Arial"/>
                          <a:ea typeface="+mn-ea"/>
                          <a:cs typeface="+mn-cs"/>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00B050"/>
                          </a:solidFill>
                          <a:effectLst/>
                          <a:latin typeface="Arial"/>
                        </a:rPr>
                        <a:t>22.90%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00B050"/>
                          </a:solidFill>
                          <a:effectLst/>
                          <a:latin typeface="Arial"/>
                        </a:rPr>
                        <a:t>9.37%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37404">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tx1"/>
                          </a:solidFill>
                          <a:effectLst/>
                          <a:latin typeface="Arial"/>
                        </a:rPr>
                        <a:t>5.01%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chemeClr val="tx1"/>
                          </a:solidFill>
                          <a:effectLst/>
                          <a:latin typeface="Arial"/>
                        </a:rPr>
                        <a:t>23.55%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ctr" latinLnBrk="0" hangingPunct="1"/>
                      <a:r>
                        <a:rPr lang="en-US" sz="1000" b="1" i="0" u="none" strike="noStrike" kern="1200" dirty="0">
                          <a:solidFill>
                            <a:srgbClr val="366092"/>
                          </a:solidFill>
                          <a:effectLst/>
                          <a:latin typeface="Arial"/>
                          <a:ea typeface="+mn-ea"/>
                          <a:cs typeface="+mn-cs"/>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chemeClr val="tx1"/>
                          </a:solidFill>
                          <a:effectLst/>
                          <a:latin typeface="Arial"/>
                        </a:rPr>
                        <a:t>5.70%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chemeClr val="tx1"/>
                          </a:solidFill>
                          <a:effectLst/>
                          <a:latin typeface="Arial"/>
                        </a:rPr>
                        <a:t>5.02%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656116">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$174,111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00B050"/>
                          </a:solidFill>
                          <a:effectLst/>
                          <a:latin typeface="Arial"/>
                        </a:rPr>
                        <a:t>$785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ctr" defTabSz="914400" rtl="0" eaLnBrk="1" fontAlgn="ctr" latinLnBrk="0" hangingPunct="1"/>
                      <a:r>
                        <a:rPr lang="en-US" sz="1000" b="1" i="0" u="none" strike="noStrike" kern="1200" dirty="0">
                          <a:solidFill>
                            <a:srgbClr val="366092"/>
                          </a:solidFill>
                          <a:effectLst/>
                          <a:latin typeface="Arial"/>
                          <a:ea typeface="+mn-ea"/>
                          <a:cs typeface="+mn-cs"/>
                        </a:rPr>
                        <a:t>N/A**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00B050"/>
                          </a:solidFill>
                          <a:effectLst/>
                          <a:latin typeface="Arial"/>
                        </a:rPr>
                        <a:t>$17,711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00B050"/>
                          </a:solidFill>
                          <a:effectLst/>
                          <a:latin typeface="Arial"/>
                        </a:rPr>
                        <a:t>$192,607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65450">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$52,006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$52,006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48626">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$52,006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$52,006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93489">
                <a:tc>
                  <a:txBody>
                    <a:bodyPr/>
                    <a:lstStyle/>
                    <a:p>
                      <a:pPr algn="ctr" fontAlgn="b"/>
                      <a:r>
                        <a:rPr lang="en-US" sz="1000" b="1" i="0" u="none" strike="noStrike" dirty="0">
                          <a:solidFill>
                            <a:srgbClr val="FFFFFF"/>
                          </a:solidFill>
                          <a:effectLst/>
                          <a:latin typeface="Arial"/>
                        </a:rPr>
                        <a:t>Total Fees as a % of Commit or Inv Capital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bl>
          </a:graphicData>
        </a:graphic>
      </p:graphicFrame>
      <p:sp>
        <p:nvSpPr>
          <p:cNvPr id="7" name="Date Placeholder 2"/>
          <p:cNvSpPr txBox="1">
            <a:spLocks/>
          </p:cNvSpPr>
          <p:nvPr/>
        </p:nvSpPr>
        <p:spPr>
          <a:xfrm>
            <a:off x="736134" y="6065837"/>
            <a:ext cx="6045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rPr>
              <a:t>*Average FY 2016 4 Quarter-end NAV used to calculate Alpha $</a:t>
            </a:r>
          </a:p>
          <a:p>
            <a:r>
              <a:rPr lang="en-US" sz="1100" dirty="0">
                <a:solidFill>
                  <a:srgbClr val="1F497D"/>
                </a:solidFill>
                <a:latin typeface="+mj-lt"/>
              </a:rPr>
              <a:t>**FY 2016 performance data not available to calculate Alpha due to less than one year history</a:t>
            </a:r>
          </a:p>
        </p:txBody>
      </p:sp>
    </p:spTree>
    <p:extLst>
      <p:ext uri="{BB962C8B-B14F-4D97-AF65-F5344CB8AC3E}">
        <p14:creationId xmlns:p14="http://schemas.microsoft.com/office/powerpoint/2010/main" val="918832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44</a:t>
            </a:fld>
            <a:endParaRPr lang="en-US" dirty="0"/>
          </a:p>
        </p:txBody>
      </p:sp>
      <p:sp>
        <p:nvSpPr>
          <p:cNvPr id="6" name="Content Placeholder 5"/>
          <p:cNvSpPr>
            <a:spLocks noGrp="1"/>
          </p:cNvSpPr>
          <p:nvPr>
            <p:ph idx="1"/>
          </p:nvPr>
        </p:nvSpPr>
        <p:spPr/>
        <p:txBody>
          <a:bodyPr/>
          <a:lstStyle/>
          <a:p>
            <a:pPr marL="0" indent="0">
              <a:buNone/>
            </a:pPr>
            <a:r>
              <a:rPr lang="en-US" sz="1400" dirty="0">
                <a:solidFill>
                  <a:schemeClr val="tx2"/>
                </a:solidFill>
              </a:rPr>
              <a:t>Reasons for year to year management fee increases or decreases:</a:t>
            </a:r>
          </a:p>
          <a:p>
            <a:r>
              <a:rPr lang="en-US" sz="1400" dirty="0">
                <a:solidFill>
                  <a:schemeClr val="tx2"/>
                </a:solidFill>
              </a:rPr>
              <a:t>Increases</a:t>
            </a:r>
          </a:p>
          <a:p>
            <a:pPr lvl="1"/>
            <a:r>
              <a:rPr lang="en-US" sz="1400" dirty="0">
                <a:solidFill>
                  <a:schemeClr val="tx2"/>
                </a:solidFill>
              </a:rPr>
              <a:t>1st year funds may be charged on partial years</a:t>
            </a:r>
          </a:p>
          <a:p>
            <a:pPr lvl="1"/>
            <a:r>
              <a:rPr lang="en-US" sz="1400" dirty="0">
                <a:solidFill>
                  <a:schemeClr val="tx2"/>
                </a:solidFill>
              </a:rPr>
              <a:t>Some funds have discounts for early closers</a:t>
            </a:r>
          </a:p>
          <a:p>
            <a:pPr lvl="1"/>
            <a:r>
              <a:rPr lang="en-US" sz="1400" dirty="0">
                <a:solidFill>
                  <a:schemeClr val="tx2"/>
                </a:solidFill>
              </a:rPr>
              <a:t>There may be less fee offsets from prior year</a:t>
            </a:r>
          </a:p>
          <a:p>
            <a:pPr lvl="1"/>
            <a:r>
              <a:rPr lang="en-US" sz="1400" dirty="0">
                <a:solidFill>
                  <a:schemeClr val="tx2"/>
                </a:solidFill>
              </a:rPr>
              <a:t>Fees charged on invested capital during the investment periods will increase as capital is invested</a:t>
            </a:r>
          </a:p>
          <a:p>
            <a:r>
              <a:rPr lang="en-US" sz="1400" dirty="0">
                <a:solidFill>
                  <a:schemeClr val="tx2"/>
                </a:solidFill>
              </a:rPr>
              <a:t>Decreases</a:t>
            </a:r>
          </a:p>
          <a:p>
            <a:pPr lvl="1"/>
            <a:r>
              <a:rPr lang="en-US" sz="1400" dirty="0">
                <a:solidFill>
                  <a:schemeClr val="tx2"/>
                </a:solidFill>
              </a:rPr>
              <a:t>Management fees typically drop after the end of the investment period (invested capital base decreases as assets are sold)</a:t>
            </a:r>
          </a:p>
          <a:p>
            <a:pPr lvl="1"/>
            <a:r>
              <a:rPr lang="en-US" sz="1400" dirty="0">
                <a:solidFill>
                  <a:schemeClr val="tx2"/>
                </a:solidFill>
              </a:rPr>
              <a:t>There may be more fee offsets from the prior year</a:t>
            </a:r>
          </a:p>
          <a:p>
            <a:pPr marL="457200" lvl="1" indent="0">
              <a:buNone/>
            </a:pPr>
            <a:endParaRPr lang="en-US" sz="1400" dirty="0">
              <a:solidFill>
                <a:schemeClr val="tx2"/>
              </a:solidFill>
            </a:endParaRPr>
          </a:p>
          <a:p>
            <a:pPr marL="0" indent="0">
              <a:buNone/>
            </a:pPr>
            <a:r>
              <a:rPr lang="en-US" sz="1400" dirty="0">
                <a:solidFill>
                  <a:schemeClr val="tx2"/>
                </a:solidFill>
              </a:rPr>
              <a:t>Estimated changes for FY 2017:</a:t>
            </a:r>
          </a:p>
          <a:p>
            <a:r>
              <a:rPr lang="en-US" sz="1400" dirty="0">
                <a:solidFill>
                  <a:schemeClr val="tx2"/>
                </a:solidFill>
              </a:rPr>
              <a:t>6 new funds will be charged full year management fees for the 1st time, increasing fees by $5.6 million over FY 2016</a:t>
            </a:r>
          </a:p>
          <a:p>
            <a:r>
              <a:rPr lang="en-US" sz="1400" dirty="0">
                <a:solidFill>
                  <a:schemeClr val="tx2"/>
                </a:solidFill>
              </a:rPr>
              <a:t>PSERS will make approximately $837.5 million in new commitments during FY 2017, resulting in an estimated $6.3 million of new fees</a:t>
            </a:r>
          </a:p>
          <a:p>
            <a:r>
              <a:rPr lang="en-US" sz="1400" dirty="0">
                <a:solidFill>
                  <a:schemeClr val="tx2"/>
                </a:solidFill>
              </a:rPr>
              <a:t>7 funds will complete their investment period in FY 2017 which will lower fees by approximately $1.1 million</a:t>
            </a:r>
          </a:p>
          <a:p>
            <a:endParaRPr lang="en-US" sz="1400" dirty="0">
              <a:solidFill>
                <a:schemeClr val="tx2"/>
              </a:solidFill>
            </a:endParaRPr>
          </a:p>
        </p:txBody>
      </p:sp>
      <p:sp>
        <p:nvSpPr>
          <p:cNvPr id="5" name="Title 4"/>
          <p:cNvSpPr>
            <a:spLocks noGrp="1"/>
          </p:cNvSpPr>
          <p:nvPr>
            <p:ph type="title"/>
          </p:nvPr>
        </p:nvSpPr>
        <p:spPr/>
        <p:txBody>
          <a:bodyPr/>
          <a:lstStyle/>
          <a:p>
            <a:r>
              <a:rPr lang="en-US" sz="1600" dirty="0">
                <a:solidFill>
                  <a:srgbClr val="4F81BD">
                    <a:lumMod val="75000"/>
                  </a:srgbClr>
                </a:solidFill>
              </a:rPr>
              <a:t>Real Estate Investment Manager Fees</a:t>
            </a:r>
            <a:br>
              <a:rPr lang="en-US" dirty="0">
                <a:solidFill>
                  <a:srgbClr val="4F81BD">
                    <a:lumMod val="75000"/>
                  </a:srgbClr>
                </a:solidFill>
              </a:rPr>
            </a:br>
            <a:r>
              <a:rPr lang="en-US" sz="1400" dirty="0">
                <a:solidFill>
                  <a:srgbClr val="4F81BD">
                    <a:lumMod val="75000"/>
                  </a:srgbClr>
                </a:solidFill>
              </a:rPr>
              <a:t>FY 2016</a:t>
            </a:r>
            <a:br>
              <a:rPr lang="en-US" dirty="0">
                <a:solidFill>
                  <a:srgbClr val="4F81BD">
                    <a:lumMod val="75000"/>
                  </a:srgbClr>
                </a:solidFill>
              </a:rPr>
            </a:br>
            <a:r>
              <a:rPr lang="en-US" sz="1200" dirty="0">
                <a:solidFill>
                  <a:srgbClr val="4F81BD">
                    <a:lumMod val="75000"/>
                  </a:srgbClr>
                </a:solidFill>
              </a:rPr>
              <a:t>($ in Thousands)</a:t>
            </a:r>
            <a:endParaRPr lang="en-US" dirty="0"/>
          </a:p>
        </p:txBody>
      </p:sp>
    </p:spTree>
    <p:extLst>
      <p:ext uri="{BB962C8B-B14F-4D97-AF65-F5344CB8AC3E}">
        <p14:creationId xmlns:p14="http://schemas.microsoft.com/office/powerpoint/2010/main" val="3053813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45</a:t>
            </a:fld>
            <a:endParaRPr lang="en-US" dirty="0"/>
          </a:p>
        </p:txBody>
      </p:sp>
      <p:sp>
        <p:nvSpPr>
          <p:cNvPr id="2" name="Title 1"/>
          <p:cNvSpPr>
            <a:spLocks noGrp="1"/>
          </p:cNvSpPr>
          <p:nvPr>
            <p:ph type="title"/>
          </p:nvPr>
        </p:nvSpPr>
        <p:spPr/>
        <p:txBody>
          <a:bodyPr/>
          <a:lstStyle/>
          <a:p>
            <a:r>
              <a:rPr lang="en-US" sz="1600" dirty="0"/>
              <a:t>Private Equity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4301656" y="1524000"/>
            <a:ext cx="4411630" cy="2811026"/>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latin typeface="+mj-lt"/>
              </a:rPr>
              <a:t>FY 2016 management fees of $99.5 million were $2.7 million less than FY 2015</a:t>
            </a:r>
          </a:p>
          <a:p>
            <a:pPr marL="347472" lvl="0" indent="-347472">
              <a:spcBef>
                <a:spcPts val="200"/>
              </a:spcBef>
              <a:buFont typeface="Wingdings" panose="05000000000000000000" pitchFamily="2" charset="2"/>
              <a:buChar char="§"/>
            </a:pPr>
            <a:r>
              <a:rPr lang="en-US" sz="1400" dirty="0">
                <a:solidFill>
                  <a:schemeClr val="tx2"/>
                </a:solidFill>
                <a:latin typeface="+mj-lt"/>
              </a:rPr>
              <a:t>Most funds charge on the full commitment during the investment period and on invested capital during the harvest period</a:t>
            </a:r>
          </a:p>
          <a:p>
            <a:pPr marL="347472" lvl="0" indent="-347472">
              <a:spcBef>
                <a:spcPts val="200"/>
              </a:spcBef>
              <a:buFont typeface="Wingdings" panose="05000000000000000000" pitchFamily="2" charset="2"/>
              <a:buChar char="§"/>
            </a:pPr>
            <a:r>
              <a:rPr lang="en-US" sz="1400" dirty="0">
                <a:solidFill>
                  <a:schemeClr val="tx2"/>
                </a:solidFill>
                <a:latin typeface="+mj-lt"/>
              </a:rPr>
              <a:t>Contractual management fees range from 0.75% to 2.00%</a:t>
            </a:r>
          </a:p>
          <a:p>
            <a:pPr marL="804672" lvl="1" indent="-347472">
              <a:spcBef>
                <a:spcPts val="200"/>
              </a:spcBef>
              <a:buFont typeface="Wingdings" panose="05000000000000000000" pitchFamily="2" charset="2"/>
              <a:buChar char="§"/>
            </a:pPr>
            <a:r>
              <a:rPr lang="en-US" sz="1400" dirty="0">
                <a:solidFill>
                  <a:schemeClr val="tx2"/>
                </a:solidFill>
                <a:latin typeface="+mj-lt"/>
              </a:rPr>
              <a:t>PSERS negotiates fee discounts whenever possible</a:t>
            </a:r>
          </a:p>
          <a:p>
            <a:pPr marL="804672" lvl="1" indent="-347472">
              <a:spcBef>
                <a:spcPts val="200"/>
              </a:spcBef>
              <a:buFont typeface="Wingdings" panose="05000000000000000000" pitchFamily="2" charset="2"/>
              <a:buChar char="§"/>
            </a:pPr>
            <a:r>
              <a:rPr lang="en-US" sz="1400" dirty="0">
                <a:solidFill>
                  <a:schemeClr val="tx2"/>
                </a:solidFill>
                <a:latin typeface="+mj-lt"/>
              </a:rPr>
              <a:t>Some funds offer discounts for commitment size and/or for first closers</a:t>
            </a:r>
          </a:p>
          <a:p>
            <a:endParaRPr lang="en-US" sz="1600" dirty="0">
              <a:latin typeface="+mj-lt"/>
            </a:endParaRPr>
          </a:p>
        </p:txBody>
      </p:sp>
      <p:sp>
        <p:nvSpPr>
          <p:cNvPr id="20" name="Date Placeholder 2"/>
          <p:cNvSpPr txBox="1">
            <a:spLocks/>
          </p:cNvSpPr>
          <p:nvPr/>
        </p:nvSpPr>
        <p:spPr>
          <a:xfrm>
            <a:off x="736134" y="6065837"/>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FY 2016 4 Quarter-end NAV used to calculate Alpha $</a:t>
            </a:r>
          </a:p>
        </p:txBody>
      </p:sp>
      <p:graphicFrame>
        <p:nvGraphicFramePr>
          <p:cNvPr id="10" name="Content Placeholder 3"/>
          <p:cNvGraphicFramePr>
            <a:graphicFrameLocks/>
          </p:cNvGraphicFramePr>
          <p:nvPr>
            <p:extLst>
              <p:ext uri="{D42A27DB-BD31-4B8C-83A1-F6EECF244321}">
                <p14:modId xmlns:p14="http://schemas.microsoft.com/office/powerpoint/2010/main" val="3325343956"/>
              </p:ext>
            </p:extLst>
          </p:nvPr>
        </p:nvGraphicFramePr>
        <p:xfrm>
          <a:off x="736134" y="1066800"/>
          <a:ext cx="3436156" cy="4109525"/>
        </p:xfrm>
        <a:graphic>
          <a:graphicData uri="http://schemas.openxmlformats.org/drawingml/2006/table">
            <a:tbl>
              <a:tblPr/>
              <a:tblGrid>
                <a:gridCol w="1305603">
                  <a:extLst>
                    <a:ext uri="{9D8B030D-6E8A-4147-A177-3AD203B41FA5}">
                      <a16:colId xmlns:a16="http://schemas.microsoft.com/office/drawing/2014/main" val="20000"/>
                    </a:ext>
                  </a:extLst>
                </a:gridCol>
                <a:gridCol w="701617">
                  <a:extLst>
                    <a:ext uri="{9D8B030D-6E8A-4147-A177-3AD203B41FA5}">
                      <a16:colId xmlns:a16="http://schemas.microsoft.com/office/drawing/2014/main" val="20001"/>
                    </a:ext>
                  </a:extLst>
                </a:gridCol>
                <a:gridCol w="714560">
                  <a:extLst>
                    <a:ext uri="{9D8B030D-6E8A-4147-A177-3AD203B41FA5}">
                      <a16:colId xmlns:a16="http://schemas.microsoft.com/office/drawing/2014/main" val="20002"/>
                    </a:ext>
                  </a:extLst>
                </a:gridCol>
                <a:gridCol w="714376">
                  <a:extLst>
                    <a:ext uri="{9D8B030D-6E8A-4147-A177-3AD203B41FA5}">
                      <a16:colId xmlns:a16="http://schemas.microsoft.com/office/drawing/2014/main" val="20003"/>
                    </a:ext>
                  </a:extLst>
                </a:gridCol>
              </a:tblGrid>
              <a:tr h="479898">
                <a:tc>
                  <a:txBody>
                    <a:bodyPr/>
                    <a:lstStyle/>
                    <a:p>
                      <a:pPr algn="ctr" fontAlgn="b"/>
                      <a:r>
                        <a:rPr lang="en-US" sz="1000" b="1" i="0" u="none" strike="noStrike" dirty="0">
                          <a:solidFill>
                            <a:schemeClr val="accent1">
                              <a:lumMod val="75000"/>
                            </a:schemeClr>
                          </a:solidFill>
                          <a:effectLst/>
                          <a:latin typeface="Arial"/>
                        </a:rPr>
                        <a:t>Private Equity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External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37505">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173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175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684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Average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$7,464,615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$112,037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$7,576,652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17128">
                <a:tc>
                  <a:txBody>
                    <a:bodyPr/>
                    <a:lstStyle/>
                    <a:p>
                      <a:pPr algn="ctr" fontAlgn="b"/>
                      <a:r>
                        <a:rPr lang="en-US" sz="1000" b="1" i="0" u="none" strike="noStrike" dirty="0">
                          <a:solidFill>
                            <a:srgbClr val="FFFFFF"/>
                          </a:solidFill>
                          <a:effectLst/>
                          <a:latin typeface="Arial"/>
                        </a:rPr>
                        <a:t>Performance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3.59%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00B050"/>
                          </a:solidFill>
                          <a:effectLst/>
                          <a:latin typeface="Arial"/>
                        </a:rPr>
                        <a:t>28.17%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00B050"/>
                          </a:solidFill>
                          <a:effectLst/>
                          <a:latin typeface="Arial"/>
                        </a:rPr>
                        <a:t>3.44%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24588">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tx1"/>
                          </a:solidFill>
                          <a:effectLst/>
                          <a:latin typeface="Arial"/>
                        </a:rPr>
                        <a:t>2.11%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2.11%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2.11%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515594">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00B050"/>
                          </a:solidFill>
                          <a:effectLst/>
                          <a:latin typeface="Arial"/>
                        </a:rPr>
                        <a:t>$110,476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00B050"/>
                          </a:solidFill>
                          <a:effectLst/>
                          <a:latin typeface="Arial"/>
                        </a:rPr>
                        <a:t>$29,197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00B050"/>
                          </a:solidFill>
                          <a:effectLst/>
                          <a:latin typeface="Arial"/>
                        </a:rPr>
                        <a:t>$139,673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5181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$99,493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$99,493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35482">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$99,493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$99,493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790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Commit or Inv Capital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1.31%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78580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46</a:t>
            </a:fld>
            <a:endParaRPr lang="en-US" dirty="0"/>
          </a:p>
        </p:txBody>
      </p:sp>
      <p:sp>
        <p:nvSpPr>
          <p:cNvPr id="6" name="Content Placeholder 5"/>
          <p:cNvSpPr>
            <a:spLocks noGrp="1"/>
          </p:cNvSpPr>
          <p:nvPr>
            <p:ph idx="1"/>
          </p:nvPr>
        </p:nvSpPr>
        <p:spPr/>
        <p:txBody>
          <a:bodyPr/>
          <a:lstStyle/>
          <a:p>
            <a:pPr marL="0" indent="0">
              <a:buNone/>
            </a:pPr>
            <a:r>
              <a:rPr lang="en-US" sz="1400" dirty="0">
                <a:solidFill>
                  <a:schemeClr val="accent1">
                    <a:lumMod val="75000"/>
                  </a:schemeClr>
                </a:solidFill>
              </a:rPr>
              <a:t>Reasons for year to year management fee increases or decreases:</a:t>
            </a:r>
          </a:p>
          <a:p>
            <a:r>
              <a:rPr lang="en-US" sz="1400" dirty="0">
                <a:solidFill>
                  <a:schemeClr val="accent1">
                    <a:lumMod val="75000"/>
                  </a:schemeClr>
                </a:solidFill>
              </a:rPr>
              <a:t>Increases</a:t>
            </a:r>
          </a:p>
          <a:p>
            <a:pPr lvl="1"/>
            <a:r>
              <a:rPr lang="en-US" sz="1400" dirty="0">
                <a:solidFill>
                  <a:schemeClr val="accent1">
                    <a:lumMod val="75000"/>
                  </a:schemeClr>
                </a:solidFill>
              </a:rPr>
              <a:t>1st year funds may be charged on partial years</a:t>
            </a:r>
          </a:p>
          <a:p>
            <a:pPr lvl="1"/>
            <a:r>
              <a:rPr lang="en-US" sz="1400" dirty="0">
                <a:solidFill>
                  <a:schemeClr val="accent1">
                    <a:lumMod val="75000"/>
                  </a:schemeClr>
                </a:solidFill>
              </a:rPr>
              <a:t>Some funds have discounts for early closers</a:t>
            </a:r>
          </a:p>
          <a:p>
            <a:pPr lvl="1"/>
            <a:r>
              <a:rPr lang="en-US" sz="1400" dirty="0">
                <a:solidFill>
                  <a:schemeClr val="accent1">
                    <a:lumMod val="75000"/>
                  </a:schemeClr>
                </a:solidFill>
              </a:rPr>
              <a:t>There may be less fee offsets from prior year</a:t>
            </a:r>
          </a:p>
          <a:p>
            <a:pPr lvl="1"/>
            <a:r>
              <a:rPr lang="en-US" sz="1400" dirty="0">
                <a:solidFill>
                  <a:schemeClr val="accent1">
                    <a:lumMod val="75000"/>
                  </a:schemeClr>
                </a:solidFill>
              </a:rPr>
              <a:t>Fees charged on invested capital during investment periods will increase as capital is invested</a:t>
            </a:r>
          </a:p>
          <a:p>
            <a:r>
              <a:rPr lang="en-US" sz="1400" dirty="0">
                <a:solidFill>
                  <a:schemeClr val="accent1">
                    <a:lumMod val="75000"/>
                  </a:schemeClr>
                </a:solidFill>
              </a:rPr>
              <a:t>Decreases</a:t>
            </a:r>
          </a:p>
          <a:p>
            <a:pPr lvl="1"/>
            <a:r>
              <a:rPr lang="en-US" sz="1400" dirty="0">
                <a:solidFill>
                  <a:schemeClr val="accent1">
                    <a:lumMod val="75000"/>
                  </a:schemeClr>
                </a:solidFill>
              </a:rPr>
              <a:t>Management fees typically drop after end of investment period (invested capital base decreases as assets are sold)</a:t>
            </a:r>
          </a:p>
          <a:p>
            <a:pPr lvl="1"/>
            <a:r>
              <a:rPr lang="en-US" sz="1400" dirty="0">
                <a:solidFill>
                  <a:schemeClr val="accent1">
                    <a:lumMod val="75000"/>
                  </a:schemeClr>
                </a:solidFill>
              </a:rPr>
              <a:t>There may be more fee offsets from prior year</a:t>
            </a:r>
          </a:p>
          <a:p>
            <a:pPr marL="457200" lvl="1" indent="0">
              <a:buNone/>
            </a:pPr>
            <a:endParaRPr lang="en-US" sz="1400" dirty="0">
              <a:solidFill>
                <a:schemeClr val="accent1">
                  <a:lumMod val="75000"/>
                </a:schemeClr>
              </a:solidFill>
            </a:endParaRPr>
          </a:p>
          <a:p>
            <a:pPr marL="457200" lvl="1" indent="-457200">
              <a:buNone/>
              <a:tabLst>
                <a:tab pos="687388" algn="l"/>
              </a:tabLst>
            </a:pPr>
            <a:r>
              <a:rPr lang="en-US" sz="1400" dirty="0">
                <a:solidFill>
                  <a:schemeClr val="accent1">
                    <a:lumMod val="75000"/>
                  </a:schemeClr>
                </a:solidFill>
              </a:rPr>
              <a:t>Estimated changes for FY 2017:</a:t>
            </a:r>
          </a:p>
          <a:p>
            <a:pPr lvl="1"/>
            <a:r>
              <a:rPr lang="en-US" sz="1400" dirty="0">
                <a:solidFill>
                  <a:schemeClr val="accent1">
                    <a:lumMod val="75000"/>
                  </a:schemeClr>
                </a:solidFill>
              </a:rPr>
              <a:t>13 new funds will be charged full year management fees for the 1st time, increasing fees by $14.9 million over FY 2016</a:t>
            </a:r>
          </a:p>
          <a:p>
            <a:pPr lvl="1"/>
            <a:r>
              <a:rPr lang="en-US" sz="1400" dirty="0">
                <a:solidFill>
                  <a:schemeClr val="accent1">
                    <a:lumMod val="75000"/>
                  </a:schemeClr>
                </a:solidFill>
              </a:rPr>
              <a:t>PSERS will make approximately $1 billion in new commitments during FY 2017, resulting in an estimated $7.5 million of new fees</a:t>
            </a:r>
          </a:p>
          <a:p>
            <a:pPr lvl="1"/>
            <a:r>
              <a:rPr lang="en-US" sz="1400" dirty="0">
                <a:solidFill>
                  <a:schemeClr val="accent1">
                    <a:lumMod val="75000"/>
                  </a:schemeClr>
                </a:solidFill>
              </a:rPr>
              <a:t>7 funds will complete their investment periods in FY 2017 which will lower fees by approximately $1.8 million</a:t>
            </a:r>
          </a:p>
          <a:p>
            <a:pPr marL="457200" lvl="1" indent="0">
              <a:buNone/>
            </a:pPr>
            <a:endParaRPr lang="en-US" sz="1400" dirty="0">
              <a:solidFill>
                <a:schemeClr val="accent1">
                  <a:lumMod val="75000"/>
                </a:schemeClr>
              </a:solidFill>
            </a:endParaRPr>
          </a:p>
          <a:p>
            <a:endParaRPr lang="en-US" sz="1400" dirty="0">
              <a:solidFill>
                <a:schemeClr val="accent1">
                  <a:lumMod val="75000"/>
                </a:schemeClr>
              </a:solidFill>
            </a:endParaRPr>
          </a:p>
        </p:txBody>
      </p:sp>
      <p:sp>
        <p:nvSpPr>
          <p:cNvPr id="5" name="Title 4"/>
          <p:cNvSpPr>
            <a:spLocks noGrp="1"/>
          </p:cNvSpPr>
          <p:nvPr>
            <p:ph type="title"/>
          </p:nvPr>
        </p:nvSpPr>
        <p:spPr/>
        <p:txBody>
          <a:bodyPr/>
          <a:lstStyle/>
          <a:p>
            <a:r>
              <a:rPr lang="en-US" sz="1600" dirty="0">
                <a:solidFill>
                  <a:srgbClr val="4F81BD">
                    <a:lumMod val="75000"/>
                  </a:srgbClr>
                </a:solidFill>
              </a:rPr>
              <a:t>Private Equity Investment Manager Fees</a:t>
            </a:r>
            <a:br>
              <a:rPr lang="en-US" dirty="0">
                <a:solidFill>
                  <a:srgbClr val="4F81BD">
                    <a:lumMod val="75000"/>
                  </a:srgbClr>
                </a:solidFill>
              </a:rPr>
            </a:br>
            <a:r>
              <a:rPr lang="en-US" sz="1400" dirty="0">
                <a:solidFill>
                  <a:srgbClr val="4F81BD">
                    <a:lumMod val="75000"/>
                  </a:srgbClr>
                </a:solidFill>
              </a:rPr>
              <a:t>FY 2016</a:t>
            </a:r>
            <a:br>
              <a:rPr lang="en-US" dirty="0">
                <a:solidFill>
                  <a:srgbClr val="4F81BD">
                    <a:lumMod val="75000"/>
                  </a:srgbClr>
                </a:solidFill>
              </a:rPr>
            </a:br>
            <a:r>
              <a:rPr lang="en-US" sz="1200" dirty="0">
                <a:solidFill>
                  <a:srgbClr val="4F81BD">
                    <a:lumMod val="75000"/>
                  </a:srgbClr>
                </a:solidFill>
              </a:rPr>
              <a:t>($ in Thousands)</a:t>
            </a:r>
            <a:endParaRPr lang="en-US" dirty="0"/>
          </a:p>
        </p:txBody>
      </p:sp>
    </p:spTree>
    <p:extLst>
      <p:ext uri="{BB962C8B-B14F-4D97-AF65-F5344CB8AC3E}">
        <p14:creationId xmlns:p14="http://schemas.microsoft.com/office/powerpoint/2010/main" val="2630132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47</a:t>
            </a:fld>
            <a:endParaRPr lang="en-US" dirty="0"/>
          </a:p>
        </p:txBody>
      </p:sp>
      <p:sp>
        <p:nvSpPr>
          <p:cNvPr id="2" name="Title 1"/>
          <p:cNvSpPr>
            <a:spLocks noGrp="1"/>
          </p:cNvSpPr>
          <p:nvPr>
            <p:ph type="title"/>
          </p:nvPr>
        </p:nvSpPr>
        <p:spPr/>
        <p:txBody>
          <a:bodyPr/>
          <a:lstStyle/>
          <a:p>
            <a:r>
              <a:rPr lang="en-US" sz="1600" dirty="0"/>
              <a:t>Absolute Return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3073179" y="1600200"/>
            <a:ext cx="5842222" cy="4821833"/>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latin typeface="+mj-lt"/>
              </a:rPr>
              <a:t>The media portrays the typical hedge fund to charge a 2.0% base fee and 20.0% profit share</a:t>
            </a:r>
          </a:p>
          <a:p>
            <a:pPr marL="347472" lvl="0" indent="-347472">
              <a:spcBef>
                <a:spcPts val="200"/>
              </a:spcBef>
              <a:buFont typeface="Wingdings" panose="05000000000000000000" pitchFamily="2" charset="2"/>
              <a:buChar char="§"/>
            </a:pPr>
            <a:r>
              <a:rPr lang="en-US" sz="1400" dirty="0">
                <a:solidFill>
                  <a:schemeClr val="tx2"/>
                </a:solidFill>
                <a:latin typeface="+mj-lt"/>
              </a:rPr>
              <a:t>The standard fee for our Absolute Return portfolio would be 1.8% and 19.3% on a NAV-weighted basis **</a:t>
            </a:r>
          </a:p>
          <a:p>
            <a:pPr marL="347472" lvl="0" indent="-347472">
              <a:spcBef>
                <a:spcPts val="200"/>
              </a:spcBef>
              <a:buFont typeface="Wingdings" panose="05000000000000000000" pitchFamily="2" charset="2"/>
              <a:buChar char="§"/>
            </a:pPr>
            <a:r>
              <a:rPr lang="en-US" sz="1400" dirty="0">
                <a:solidFill>
                  <a:schemeClr val="tx2"/>
                </a:solidFill>
                <a:latin typeface="+mj-lt"/>
              </a:rPr>
              <a:t>PSERS partners with top-tier investment managers that often have limited capacity.  PSERS attempts to negotiate fee discounts whenever possible, however, in some instances our ability to negotiate fees has been impeded by capacity constraints</a:t>
            </a:r>
          </a:p>
          <a:p>
            <a:pPr marL="804672" lvl="1" indent="-347472">
              <a:spcBef>
                <a:spcPts val="200"/>
              </a:spcBef>
              <a:buFont typeface="Wingdings" panose="05000000000000000000" pitchFamily="2" charset="2"/>
              <a:buChar char="§"/>
            </a:pPr>
            <a:r>
              <a:rPr lang="en-US" sz="1400" dirty="0">
                <a:solidFill>
                  <a:schemeClr val="tx2"/>
                </a:solidFill>
                <a:latin typeface="+mj-lt"/>
              </a:rPr>
              <a:t>Through negotiations with the investment managers, PSERS actual fee for the Absolute Return portfolio is 1.5% and 15.3% on a NAV-weighted basis **</a:t>
            </a:r>
          </a:p>
          <a:p>
            <a:pPr marL="347472" indent="-347472">
              <a:spcBef>
                <a:spcPts val="200"/>
              </a:spcBef>
              <a:buFont typeface="Wingdings" panose="05000000000000000000" pitchFamily="2" charset="2"/>
              <a:buChar char="§"/>
            </a:pPr>
            <a:r>
              <a:rPr lang="en-US" sz="1400" dirty="0">
                <a:solidFill>
                  <a:schemeClr val="tx2"/>
                </a:solidFill>
                <a:latin typeface="+mj-lt"/>
              </a:rPr>
              <a:t>The negotiated discount represents a 14.0% discount off the standard base fee and a 20.6% discount off the standard profit share **</a:t>
            </a:r>
          </a:p>
          <a:p>
            <a:pPr marL="347472" indent="-347472">
              <a:spcBef>
                <a:spcPts val="200"/>
              </a:spcBef>
              <a:buFont typeface="Wingdings" panose="05000000000000000000" pitchFamily="2" charset="2"/>
              <a:buChar char="§"/>
            </a:pPr>
            <a:r>
              <a:rPr lang="en-US" sz="1400" dirty="0">
                <a:solidFill>
                  <a:schemeClr val="tx2"/>
                </a:solidFill>
                <a:latin typeface="+mj-lt"/>
              </a:rPr>
              <a:t>In dollar terms, the discount represents an annual savings on the standard base fee of $11 million **</a:t>
            </a:r>
          </a:p>
          <a:p>
            <a:pPr marL="347472" indent="-347472">
              <a:spcBef>
                <a:spcPts val="200"/>
              </a:spcBef>
              <a:buFont typeface="Wingdings" panose="05000000000000000000" pitchFamily="2" charset="2"/>
              <a:buChar char="§"/>
            </a:pPr>
            <a:r>
              <a:rPr lang="en-US" sz="1400" dirty="0">
                <a:solidFill>
                  <a:schemeClr val="tx2"/>
                </a:solidFill>
                <a:latin typeface="+mj-lt"/>
              </a:rPr>
              <a:t>In periods where the individual portfolios’ performance exceeds their benchmark, the profit shares and the fees as a percentage of NAVs will increase</a:t>
            </a:r>
          </a:p>
          <a:p>
            <a:pPr marL="347472" indent="-347472">
              <a:spcBef>
                <a:spcPts val="200"/>
              </a:spcBef>
              <a:buFont typeface="Wingdings" panose="05000000000000000000" pitchFamily="2" charset="2"/>
              <a:buChar char="§"/>
            </a:pPr>
            <a:endParaRPr lang="en-US" sz="1400" dirty="0">
              <a:solidFill>
                <a:schemeClr val="tx2"/>
              </a:solidFill>
              <a:latin typeface="+mj-lt"/>
            </a:endParaRPr>
          </a:p>
          <a:p>
            <a:pPr>
              <a:spcBef>
                <a:spcPts val="200"/>
              </a:spcBef>
            </a:pPr>
            <a:endParaRPr lang="en-US" sz="1400" dirty="0">
              <a:solidFill>
                <a:schemeClr val="tx2"/>
              </a:solidFill>
              <a:latin typeface="+mj-lt"/>
            </a:endParaRPr>
          </a:p>
        </p:txBody>
      </p:sp>
      <p:sp>
        <p:nvSpPr>
          <p:cNvPr id="20" name="Date Placeholder 2"/>
          <p:cNvSpPr txBox="1">
            <a:spLocks/>
          </p:cNvSpPr>
          <p:nvPr/>
        </p:nvSpPr>
        <p:spPr>
          <a:xfrm>
            <a:off x="722376" y="5957730"/>
            <a:ext cx="73548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Month-end NAV used to calculate Alpha $</a:t>
            </a:r>
          </a:p>
          <a:p>
            <a:r>
              <a:rPr lang="en-US" sz="1100" dirty="0">
                <a:solidFill>
                  <a:srgbClr val="1F497D"/>
                </a:solidFill>
                <a:latin typeface="+mj-lt"/>
              </a:rPr>
              <a:t>**Does not include Ellis Lake, Brevan Howard, or Perry Capital which are all in the process of being liquidated. </a:t>
            </a:r>
          </a:p>
        </p:txBody>
      </p:sp>
      <p:graphicFrame>
        <p:nvGraphicFramePr>
          <p:cNvPr id="7" name="Content Placeholder 3"/>
          <p:cNvGraphicFramePr>
            <a:graphicFrameLocks/>
          </p:cNvGraphicFramePr>
          <p:nvPr>
            <p:extLst>
              <p:ext uri="{D42A27DB-BD31-4B8C-83A1-F6EECF244321}">
                <p14:modId xmlns:p14="http://schemas.microsoft.com/office/powerpoint/2010/main" val="2366158937"/>
              </p:ext>
            </p:extLst>
          </p:nvPr>
        </p:nvGraphicFramePr>
        <p:xfrm>
          <a:off x="771252" y="1066800"/>
          <a:ext cx="2209800" cy="4145193"/>
        </p:xfrm>
        <a:graphic>
          <a:graphicData uri="http://schemas.openxmlformats.org/drawingml/2006/table">
            <a:tbl>
              <a:tblPr/>
              <a:tblGrid>
                <a:gridCol w="1392462">
                  <a:extLst>
                    <a:ext uri="{9D8B030D-6E8A-4147-A177-3AD203B41FA5}">
                      <a16:colId xmlns:a16="http://schemas.microsoft.com/office/drawing/2014/main" val="20000"/>
                    </a:ext>
                  </a:extLst>
                </a:gridCol>
                <a:gridCol w="817338">
                  <a:extLst>
                    <a:ext uri="{9D8B030D-6E8A-4147-A177-3AD203B41FA5}">
                      <a16:colId xmlns:a16="http://schemas.microsoft.com/office/drawing/2014/main" val="20001"/>
                    </a:ext>
                  </a:extLst>
                </a:gridCol>
              </a:tblGrid>
              <a:tr h="549438">
                <a:tc>
                  <a:txBody>
                    <a:bodyPr/>
                    <a:lstStyle/>
                    <a:p>
                      <a:pPr algn="ctr" fontAlgn="b"/>
                      <a:r>
                        <a:rPr lang="en-US" sz="1000" b="1" i="0" u="none" strike="noStrike" dirty="0">
                          <a:solidFill>
                            <a:schemeClr val="accent1">
                              <a:lumMod val="75000"/>
                            </a:schemeClr>
                          </a:solidFill>
                          <a:effectLst/>
                          <a:latin typeface="Arial"/>
                        </a:rPr>
                        <a:t>Absolute</a:t>
                      </a:r>
                      <a:r>
                        <a:rPr lang="en-US" sz="1000" b="1" i="0" u="none" strike="noStrike" baseline="0" dirty="0">
                          <a:solidFill>
                            <a:schemeClr val="accent1">
                              <a:lumMod val="75000"/>
                            </a:schemeClr>
                          </a:solidFill>
                          <a:effectLst/>
                          <a:latin typeface="Arial"/>
                        </a:rPr>
                        <a:t> Return</a:t>
                      </a:r>
                      <a:endParaRPr lang="en-US" sz="1000" b="1" i="0" u="none" strike="noStrike" dirty="0">
                        <a:solidFill>
                          <a:schemeClr val="accent1">
                            <a:lumMod val="75000"/>
                          </a:schemeClr>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64962">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28176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Average NAV*</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$4,719,559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446119">
                <a:tc>
                  <a:txBody>
                    <a:bodyPr/>
                    <a:lstStyle/>
                    <a:p>
                      <a:pPr algn="ctr" fontAlgn="b"/>
                      <a:r>
                        <a:rPr lang="en-US" sz="1000" b="1" i="0" u="none" strike="noStrike" dirty="0">
                          <a:solidFill>
                            <a:srgbClr val="FFFFFF"/>
                          </a:solidFill>
                          <a:effectLst/>
                          <a:latin typeface="Arial"/>
                        </a:rPr>
                        <a:t>Performance</a:t>
                      </a:r>
                    </a:p>
                    <a:p>
                      <a:pPr algn="ctr" fontAlgn="b"/>
                      <a:r>
                        <a:rPr lang="en-US" sz="1000" b="1" i="0" u="none" strike="noStrike" dirty="0">
                          <a:solidFill>
                            <a:srgbClr val="FFFFFF"/>
                          </a:solidFill>
                          <a:effectLst/>
                          <a:latin typeface="Arial"/>
                        </a:rPr>
                        <a:t> (Net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-3.43%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66286">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tx1"/>
                          </a:solidFill>
                          <a:effectLst/>
                          <a:latin typeface="Arial"/>
                        </a:rPr>
                        <a:t>4.01%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406795">
                <a:tc>
                  <a:txBody>
                    <a:bodyPr/>
                    <a:lstStyle/>
                    <a:p>
                      <a:pPr algn="ctr" fontAlgn="b"/>
                      <a:r>
                        <a:rPr lang="en-US" sz="1000" b="1" i="0" u="none" strike="noStrike" dirty="0">
                          <a:solidFill>
                            <a:srgbClr val="FFFFFF"/>
                          </a:solidFill>
                          <a:effectLst/>
                          <a:latin typeface="Arial"/>
                        </a:rPr>
                        <a:t>Alpha $</a:t>
                      </a:r>
                    </a:p>
                    <a:p>
                      <a:pPr algn="ctr" fontAlgn="b"/>
                      <a:r>
                        <a:rPr lang="en-US" sz="1000" b="1" i="0" u="none" strike="noStrike" dirty="0">
                          <a:solidFill>
                            <a:srgbClr val="FFFFFF"/>
                          </a:solidFill>
                          <a:effectLst/>
                          <a:latin typeface="Arial"/>
                        </a:rPr>
                        <a:t> (Net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-$351,135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8977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$102,343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375684">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$77,678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375684">
                <a:tc>
                  <a:txBody>
                    <a:bodyPr/>
                    <a:lstStyle/>
                    <a:p>
                      <a:pPr algn="ctr" fontAlgn="b"/>
                      <a:r>
                        <a:rPr lang="en-US" sz="1000" b="1" i="0" u="none" strike="noStrike" dirty="0">
                          <a:solidFill>
                            <a:srgbClr val="FFFFFF"/>
                          </a:solidFill>
                          <a:effectLst/>
                          <a:latin typeface="Arial"/>
                        </a:rPr>
                        <a:t>Profit Share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$24,664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4132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NAV</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2.17%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72808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48</a:t>
            </a:fld>
            <a:endParaRPr lang="en-US" dirty="0"/>
          </a:p>
        </p:txBody>
      </p:sp>
      <p:sp>
        <p:nvSpPr>
          <p:cNvPr id="4" name="Title 3"/>
          <p:cNvSpPr>
            <a:spLocks noGrp="1"/>
          </p:cNvSpPr>
          <p:nvPr>
            <p:ph type="title"/>
          </p:nvPr>
        </p:nvSpPr>
        <p:spPr/>
        <p:txBody>
          <a:bodyPr/>
          <a:lstStyle/>
          <a:p>
            <a:r>
              <a:rPr lang="en-US" sz="1600" dirty="0">
                <a:solidFill>
                  <a:srgbClr val="4F81BD">
                    <a:lumMod val="75000"/>
                  </a:srgbClr>
                </a:solidFill>
              </a:rPr>
              <a:t>Absolute Return Investment Manager Fees</a:t>
            </a:r>
            <a:br>
              <a:rPr lang="en-US" dirty="0">
                <a:solidFill>
                  <a:srgbClr val="4F81BD">
                    <a:lumMod val="75000"/>
                  </a:srgbClr>
                </a:solidFill>
              </a:rPr>
            </a:br>
            <a:r>
              <a:rPr lang="en-US" sz="1400" dirty="0">
                <a:solidFill>
                  <a:srgbClr val="4F81BD">
                    <a:lumMod val="75000"/>
                  </a:srgbClr>
                </a:solidFill>
              </a:rPr>
              <a:t>FY 2016</a:t>
            </a:r>
            <a:br>
              <a:rPr lang="en-US" dirty="0">
                <a:solidFill>
                  <a:srgbClr val="4F81BD">
                    <a:lumMod val="75000"/>
                  </a:srgbClr>
                </a:solidFill>
              </a:rPr>
            </a:br>
            <a:r>
              <a:rPr lang="en-US" sz="1200" dirty="0">
                <a:solidFill>
                  <a:srgbClr val="4F81BD">
                    <a:lumMod val="75000"/>
                  </a:srgbClr>
                </a:solidFill>
              </a:rPr>
              <a:t>($ in Thousands)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0912343"/>
              </p:ext>
            </p:extLst>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859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sp>
        <p:nvSpPr>
          <p:cNvPr id="6" name="Text Placeholder 5"/>
          <p:cNvSpPr>
            <a:spLocks noGrp="1"/>
          </p:cNvSpPr>
          <p:nvPr>
            <p:ph type="body" sz="quarter" idx="11"/>
          </p:nvPr>
        </p:nvSpPr>
        <p:spPr/>
        <p:txBody>
          <a:bodyPr/>
          <a:lstStyle/>
          <a:p>
            <a:r>
              <a:rPr lang="en-US" dirty="0"/>
              <a:t>Reporting</a:t>
            </a:r>
          </a:p>
        </p:txBody>
      </p:sp>
      <p:sp>
        <p:nvSpPr>
          <p:cNvPr id="7" name="Text Placeholder 6"/>
          <p:cNvSpPr>
            <a:spLocks noGrp="1"/>
          </p:cNvSpPr>
          <p:nvPr>
            <p:ph type="body" sz="quarter" idx="12"/>
          </p:nvPr>
        </p:nvSpPr>
        <p:spPr/>
        <p:txBody>
          <a:bodyPr/>
          <a:lstStyle/>
          <a:p>
            <a:r>
              <a:rPr lang="en-US" dirty="0"/>
              <a:t>Total Investment Expenses vs Alpha</a:t>
            </a:r>
            <a:endParaRPr lang="en-US" sz="1600" dirty="0"/>
          </a:p>
        </p:txBody>
      </p:sp>
      <p:sp>
        <p:nvSpPr>
          <p:cNvPr id="8" name="Text Placeholder 7"/>
          <p:cNvSpPr>
            <a:spLocks noGrp="1"/>
          </p:cNvSpPr>
          <p:nvPr>
            <p:ph type="body" sz="quarter" idx="13"/>
          </p:nvPr>
        </p:nvSpPr>
        <p:spPr/>
        <p:txBody>
          <a:bodyPr/>
          <a:lstStyle/>
          <a:p>
            <a:r>
              <a:rPr lang="en-US" dirty="0"/>
              <a:t>Total Investment Expenses</a:t>
            </a:r>
          </a:p>
        </p:txBody>
      </p:sp>
      <p:sp>
        <p:nvSpPr>
          <p:cNvPr id="9" name="Text Placeholder 8"/>
          <p:cNvSpPr>
            <a:spLocks noGrp="1"/>
          </p:cNvSpPr>
          <p:nvPr>
            <p:ph type="body" sz="quarter" idx="14"/>
          </p:nvPr>
        </p:nvSpPr>
        <p:spPr/>
        <p:txBody>
          <a:bodyPr/>
          <a:lstStyle/>
          <a:p>
            <a:r>
              <a:rPr lang="en-US" dirty="0"/>
              <a:t>External vs Internal vs Other</a:t>
            </a:r>
          </a:p>
        </p:txBody>
      </p:sp>
      <p:sp>
        <p:nvSpPr>
          <p:cNvPr id="10" name="Text Placeholder 9"/>
          <p:cNvSpPr>
            <a:spLocks noGrp="1"/>
          </p:cNvSpPr>
          <p:nvPr>
            <p:ph type="body" sz="quarter" idx="15"/>
          </p:nvPr>
        </p:nvSpPr>
        <p:spPr/>
        <p:txBody>
          <a:bodyPr/>
          <a:lstStyle/>
          <a:p>
            <a:r>
              <a:rPr lang="en-US" dirty="0"/>
              <a:t>Stylized Example</a:t>
            </a:r>
          </a:p>
        </p:txBody>
      </p:sp>
      <p:sp>
        <p:nvSpPr>
          <p:cNvPr id="3" name="Text Placeholder 2"/>
          <p:cNvSpPr>
            <a:spLocks noGrp="1"/>
          </p:cNvSpPr>
          <p:nvPr>
            <p:ph type="body" sz="quarter" idx="16"/>
          </p:nvPr>
        </p:nvSpPr>
        <p:spPr/>
        <p:txBody>
          <a:bodyPr/>
          <a:lstStyle/>
          <a:p>
            <a:r>
              <a:rPr lang="en-US" dirty="0"/>
              <a:t>Asset Class Summary</a:t>
            </a:r>
          </a:p>
        </p:txBody>
      </p:sp>
      <p:sp>
        <p:nvSpPr>
          <p:cNvPr id="4" name="Text Placeholder 3"/>
          <p:cNvSpPr>
            <a:spLocks noGrp="1"/>
          </p:cNvSpPr>
          <p:nvPr>
            <p:ph type="body" sz="quarter" idx="17"/>
          </p:nvPr>
        </p:nvSpPr>
        <p:spPr/>
        <p:txBody>
          <a:bodyPr/>
          <a:lstStyle/>
          <a:p>
            <a:r>
              <a:rPr lang="en-US" dirty="0"/>
              <a:t>Why External Managers?	</a:t>
            </a:r>
          </a:p>
        </p:txBody>
      </p:sp>
      <p:sp>
        <p:nvSpPr>
          <p:cNvPr id="11" name="Text Placeholder 10"/>
          <p:cNvSpPr>
            <a:spLocks noGrp="1"/>
          </p:cNvSpPr>
          <p:nvPr>
            <p:ph type="body" sz="quarter" idx="18"/>
          </p:nvPr>
        </p:nvSpPr>
        <p:spPr/>
        <p:txBody>
          <a:bodyPr/>
          <a:lstStyle/>
          <a:p>
            <a:r>
              <a:rPr lang="en-US" dirty="0"/>
              <a:t>FY 2017 Investment Expense Initiatives</a:t>
            </a:r>
          </a:p>
        </p:txBody>
      </p:sp>
      <p:sp>
        <p:nvSpPr>
          <p:cNvPr id="12" name="Text Placeholder 11"/>
          <p:cNvSpPr>
            <a:spLocks noGrp="1"/>
          </p:cNvSpPr>
          <p:nvPr>
            <p:ph type="body" sz="quarter" idx="19"/>
          </p:nvPr>
        </p:nvSpPr>
        <p:spPr/>
        <p:txBody>
          <a:bodyPr/>
          <a:lstStyle/>
          <a:p>
            <a:r>
              <a:rPr lang="en-US" dirty="0"/>
              <a:t>Key Takeaways</a:t>
            </a:r>
          </a:p>
          <a:p>
            <a:pPr marL="457200" lvl="1" indent="0">
              <a:buNone/>
            </a:pPr>
            <a:endParaRPr lang="en-US" sz="1600" dirty="0">
              <a:ea typeface="+mn-ea"/>
              <a:cs typeface="+mn-cs"/>
            </a:endParaRPr>
          </a:p>
          <a:p>
            <a:pPr lvl="1"/>
            <a:endParaRPr lang="en-US" dirty="0"/>
          </a:p>
        </p:txBody>
      </p:sp>
      <p:sp>
        <p:nvSpPr>
          <p:cNvPr id="14" name="Text Placeholder 13"/>
          <p:cNvSpPr>
            <a:spLocks noGrp="1"/>
          </p:cNvSpPr>
          <p:nvPr>
            <p:ph type="body" sz="quarter" idx="20"/>
          </p:nvPr>
        </p:nvSpPr>
        <p:spPr/>
        <p:txBody>
          <a:bodyPr/>
          <a:lstStyle/>
          <a:p>
            <a:r>
              <a:rPr lang="en-US" dirty="0"/>
              <a:t>Appendix</a:t>
            </a:r>
          </a:p>
          <a:p>
            <a:pPr lvl="1"/>
            <a:r>
              <a:rPr lang="en-US" sz="1600" dirty="0"/>
              <a:t>Breakdown of Internal and Other Expenses</a:t>
            </a:r>
          </a:p>
          <a:p>
            <a:pPr lvl="1"/>
            <a:r>
              <a:rPr lang="en-US" sz="1600" dirty="0"/>
              <a:t>Asset Class Breakdown</a:t>
            </a:r>
          </a:p>
          <a:p>
            <a:pPr marL="457200" lvl="1" indent="0">
              <a:buNone/>
            </a:pPr>
            <a:endParaRPr lang="en-US" b="1" dirty="0"/>
          </a:p>
          <a:p>
            <a:pPr lvl="1"/>
            <a:endParaRPr lang="en-US" dirty="0"/>
          </a:p>
          <a:p>
            <a:endParaRPr lang="en-US" dirty="0"/>
          </a:p>
        </p:txBody>
      </p:sp>
      <p:sp>
        <p:nvSpPr>
          <p:cNvPr id="2" name="Slide Number Placeholder 1"/>
          <p:cNvSpPr>
            <a:spLocks noGrp="1"/>
          </p:cNvSpPr>
          <p:nvPr>
            <p:ph type="sldNum" sz="quarter" idx="10"/>
          </p:nvPr>
        </p:nvSpPr>
        <p:spPr/>
        <p:txBody>
          <a:bodyPr/>
          <a:lstStyle/>
          <a:p>
            <a:pPr>
              <a:defRPr/>
            </a:pPr>
            <a:fld id="{D668C541-959A-4DE7-B768-2FB93A8CE913}" type="slidenum">
              <a:rPr lang="en-US" smtClean="0"/>
              <a:pPr>
                <a:defRPr/>
              </a:pPr>
              <a:t>4</a:t>
            </a:fld>
            <a:endParaRPr lang="en-US" dirty="0"/>
          </a:p>
        </p:txBody>
      </p:sp>
    </p:spTree>
    <p:extLst>
      <p:ext uri="{BB962C8B-B14F-4D97-AF65-F5344CB8AC3E}">
        <p14:creationId xmlns:p14="http://schemas.microsoft.com/office/powerpoint/2010/main" val="3690962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49</a:t>
            </a:fld>
            <a:endParaRPr lang="en-US" dirty="0"/>
          </a:p>
        </p:txBody>
      </p:sp>
      <p:sp>
        <p:nvSpPr>
          <p:cNvPr id="2" name="Title 1"/>
          <p:cNvSpPr>
            <a:spLocks noGrp="1"/>
          </p:cNvSpPr>
          <p:nvPr>
            <p:ph type="title"/>
          </p:nvPr>
        </p:nvSpPr>
        <p:spPr/>
        <p:txBody>
          <a:bodyPr/>
          <a:lstStyle/>
          <a:p>
            <a:r>
              <a:rPr lang="en-US" sz="1600" dirty="0"/>
              <a:t>Risk Parity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4267200" y="1524000"/>
            <a:ext cx="4648200" cy="4821833"/>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rPr>
              <a:t>There were 6 Risk Parity portfolios in FY 2016 (5 external, 1 internal).</a:t>
            </a:r>
          </a:p>
          <a:p>
            <a:pPr marL="804672" lvl="1" indent="-347472">
              <a:spcBef>
                <a:spcPts val="200"/>
              </a:spcBef>
              <a:buFont typeface="Wingdings" panose="05000000000000000000" pitchFamily="2" charset="2"/>
              <a:buChar char="§"/>
            </a:pPr>
            <a:r>
              <a:rPr lang="en-US" sz="1400" dirty="0">
                <a:solidFill>
                  <a:schemeClr val="tx2"/>
                </a:solidFill>
              </a:rPr>
              <a:t>Bridgewater Optimal Portfolio has been added for diversification and alpha generation.</a:t>
            </a:r>
          </a:p>
          <a:p>
            <a:pPr marL="347472" lvl="0" indent="-347472">
              <a:spcBef>
                <a:spcPts val="200"/>
              </a:spcBef>
              <a:buFont typeface="Wingdings" panose="05000000000000000000" pitchFamily="2" charset="2"/>
              <a:buChar char="§"/>
            </a:pPr>
            <a:r>
              <a:rPr lang="en-US" sz="1400" dirty="0">
                <a:solidFill>
                  <a:schemeClr val="tx2"/>
                </a:solidFill>
              </a:rPr>
              <a:t>PSERS pays a blended base fee of 59 basis points on 12% target volatility to external managers.</a:t>
            </a:r>
          </a:p>
          <a:p>
            <a:pPr marL="347472" lvl="0" indent="-347472">
              <a:spcBef>
                <a:spcPts val="200"/>
              </a:spcBef>
              <a:buFont typeface="Wingdings" panose="05000000000000000000" pitchFamily="2" charset="2"/>
              <a:buChar char="§"/>
            </a:pPr>
            <a:r>
              <a:rPr lang="en-US" sz="1400" dirty="0">
                <a:solidFill>
                  <a:schemeClr val="tx2"/>
                </a:solidFill>
              </a:rPr>
              <a:t>The fee paid in FY 2016 increased by $5.5 million:</a:t>
            </a:r>
          </a:p>
          <a:p>
            <a:pPr marL="804672" lvl="1" indent="-347472">
              <a:spcBef>
                <a:spcPts val="200"/>
              </a:spcBef>
              <a:buFont typeface="Wingdings" panose="05000000000000000000" pitchFamily="2" charset="2"/>
              <a:buChar char="§"/>
            </a:pPr>
            <a:r>
              <a:rPr lang="en-US" sz="1400" dirty="0">
                <a:solidFill>
                  <a:schemeClr val="tx2"/>
                </a:solidFill>
              </a:rPr>
              <a:t>The mandate AUM has increased to 10% from 8% of Total Fund. </a:t>
            </a:r>
          </a:p>
          <a:p>
            <a:pPr marL="804672" lvl="1" indent="-347472">
              <a:spcBef>
                <a:spcPts val="200"/>
              </a:spcBef>
              <a:buFont typeface="Wingdings" panose="05000000000000000000" pitchFamily="2" charset="2"/>
              <a:buChar char="§"/>
            </a:pPr>
            <a:r>
              <a:rPr lang="en-US" sz="1400" dirty="0">
                <a:solidFill>
                  <a:schemeClr val="tx2"/>
                </a:solidFill>
              </a:rPr>
              <a:t>Allocation was made to active strategies with expected alpha generation. </a:t>
            </a:r>
          </a:p>
          <a:p>
            <a:pPr marL="347472" indent="-347472">
              <a:spcBef>
                <a:spcPts val="200"/>
              </a:spcBef>
              <a:buFont typeface="Wingdings" panose="05000000000000000000" pitchFamily="2" charset="2"/>
              <a:buChar char="§"/>
            </a:pPr>
            <a:r>
              <a:rPr lang="en-US" sz="1400" dirty="0">
                <a:solidFill>
                  <a:schemeClr val="tx2"/>
                </a:solidFill>
              </a:rPr>
              <a:t>The mandate underperformed the benchmark in FY 2016 due to risk management overlay implemented by external managers and having more exposure to commodities vs the benchmark.</a:t>
            </a:r>
          </a:p>
          <a:p>
            <a:pPr marL="347472" lvl="0" indent="-347472">
              <a:spcBef>
                <a:spcPts val="200"/>
              </a:spcBef>
              <a:buFont typeface="Wingdings" panose="05000000000000000000" pitchFamily="2" charset="2"/>
              <a:buChar char="§"/>
            </a:pPr>
            <a:r>
              <a:rPr lang="en-US" sz="1400" dirty="0">
                <a:solidFill>
                  <a:schemeClr val="tx2"/>
                </a:solidFill>
              </a:rPr>
              <a:t>The internally managed Risk Parity portfolio has grown to $2 billion as of June 2016 from $100 million in January 2013 (inception).</a:t>
            </a:r>
          </a:p>
          <a:p>
            <a:pPr marL="804672" lvl="1" indent="-347472">
              <a:spcBef>
                <a:spcPts val="200"/>
              </a:spcBef>
              <a:buFont typeface="Wingdings" panose="05000000000000000000" pitchFamily="2" charset="2"/>
              <a:buChar char="§"/>
            </a:pPr>
            <a:r>
              <a:rPr lang="en-US" sz="1400" dirty="0">
                <a:solidFill>
                  <a:schemeClr val="tx2"/>
                </a:solidFill>
              </a:rPr>
              <a:t>The internal portfolio has grown from 5% to 40% of the total Risk Parity mandate</a:t>
            </a:r>
          </a:p>
          <a:p>
            <a:endParaRPr lang="en-US" sz="1400" dirty="0">
              <a:latin typeface="+mj-lt"/>
            </a:endParaRPr>
          </a:p>
        </p:txBody>
      </p:sp>
      <p:sp>
        <p:nvSpPr>
          <p:cNvPr id="20" name="Date Placeholder 2"/>
          <p:cNvSpPr txBox="1">
            <a:spLocks/>
          </p:cNvSpPr>
          <p:nvPr/>
        </p:nvSpPr>
        <p:spPr>
          <a:xfrm>
            <a:off x="736134" y="6065837"/>
            <a:ext cx="58170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Month-end 12% Volatility Adjusted Exposure used to calculate Alpha $</a:t>
            </a:r>
          </a:p>
        </p:txBody>
      </p:sp>
      <p:graphicFrame>
        <p:nvGraphicFramePr>
          <p:cNvPr id="9" name="Content Placeholder 3"/>
          <p:cNvGraphicFramePr>
            <a:graphicFrameLocks/>
          </p:cNvGraphicFramePr>
          <p:nvPr>
            <p:extLst>
              <p:ext uri="{D42A27DB-BD31-4B8C-83A1-F6EECF244321}">
                <p14:modId xmlns:p14="http://schemas.microsoft.com/office/powerpoint/2010/main" val="1522226502"/>
              </p:ext>
            </p:extLst>
          </p:nvPr>
        </p:nvGraphicFramePr>
        <p:xfrm>
          <a:off x="754844" y="1040458"/>
          <a:ext cx="3436156" cy="4495149"/>
        </p:xfrm>
        <a:graphic>
          <a:graphicData uri="http://schemas.openxmlformats.org/drawingml/2006/table">
            <a:tbl>
              <a:tblPr/>
              <a:tblGrid>
                <a:gridCol w="1305603">
                  <a:extLst>
                    <a:ext uri="{9D8B030D-6E8A-4147-A177-3AD203B41FA5}">
                      <a16:colId xmlns:a16="http://schemas.microsoft.com/office/drawing/2014/main" val="20000"/>
                    </a:ext>
                  </a:extLst>
                </a:gridCol>
                <a:gridCol w="701617">
                  <a:extLst>
                    <a:ext uri="{9D8B030D-6E8A-4147-A177-3AD203B41FA5}">
                      <a16:colId xmlns:a16="http://schemas.microsoft.com/office/drawing/2014/main" val="20001"/>
                    </a:ext>
                  </a:extLst>
                </a:gridCol>
                <a:gridCol w="714560">
                  <a:extLst>
                    <a:ext uri="{9D8B030D-6E8A-4147-A177-3AD203B41FA5}">
                      <a16:colId xmlns:a16="http://schemas.microsoft.com/office/drawing/2014/main" val="20002"/>
                    </a:ext>
                  </a:extLst>
                </a:gridCol>
                <a:gridCol w="714376">
                  <a:extLst>
                    <a:ext uri="{9D8B030D-6E8A-4147-A177-3AD203B41FA5}">
                      <a16:colId xmlns:a16="http://schemas.microsoft.com/office/drawing/2014/main" val="20003"/>
                    </a:ext>
                  </a:extLst>
                </a:gridCol>
              </a:tblGrid>
              <a:tr h="479898">
                <a:tc>
                  <a:txBody>
                    <a:bodyPr/>
                    <a:lstStyle/>
                    <a:p>
                      <a:pPr algn="ctr" fontAlgn="b"/>
                      <a:r>
                        <a:rPr lang="en-US" sz="1000" b="1" i="0" u="none" strike="noStrike" dirty="0">
                          <a:solidFill>
                            <a:schemeClr val="accent1">
                              <a:lumMod val="75000"/>
                            </a:schemeClr>
                          </a:solidFill>
                          <a:effectLst/>
                          <a:latin typeface="Arial"/>
                        </a:rPr>
                        <a:t>Risk</a:t>
                      </a:r>
                      <a:r>
                        <a:rPr lang="en-US" sz="1000" b="1" i="0" u="none" strike="noStrike" baseline="0" dirty="0">
                          <a:solidFill>
                            <a:schemeClr val="accent1">
                              <a:lumMod val="75000"/>
                            </a:schemeClr>
                          </a:solidFill>
                          <a:effectLst/>
                          <a:latin typeface="Arial"/>
                        </a:rPr>
                        <a:t> Parity</a:t>
                      </a:r>
                      <a:endParaRPr lang="en-US" sz="1000" b="1" i="0" u="none" strike="noStrike" dirty="0">
                        <a:solidFill>
                          <a:schemeClr val="accent1">
                            <a:lumMod val="75000"/>
                          </a:schemeClr>
                        </a:solidFill>
                        <a:effectLst/>
                        <a:latin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External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Internal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337505">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46848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Average 12% Volatility Adj Exposure*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$3,121,587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$1,463,059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$4,584,646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517128">
                <a:tc>
                  <a:txBody>
                    <a:bodyPr/>
                    <a:lstStyle/>
                    <a:p>
                      <a:pPr algn="ctr" fontAlgn="b"/>
                      <a:r>
                        <a:rPr lang="en-US" sz="1000" b="1" i="0" u="none" strike="noStrike" dirty="0">
                          <a:solidFill>
                            <a:srgbClr val="FFFFFF"/>
                          </a:solidFill>
                          <a:effectLst/>
                          <a:latin typeface="Arial"/>
                        </a:rPr>
                        <a:t>Performance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-1.14%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FF0000"/>
                          </a:solidFill>
                          <a:effectLst/>
                          <a:latin typeface="Arial"/>
                        </a:rPr>
                        <a:t>3.44%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FF0000"/>
                          </a:solidFill>
                          <a:effectLst/>
                          <a:latin typeface="Arial"/>
                        </a:rPr>
                        <a:t>0.14%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424588">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tx1"/>
                          </a:solidFill>
                          <a:effectLst/>
                          <a:latin typeface="Arial"/>
                        </a:rPr>
                        <a:t>5.13%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5.13%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n-lt"/>
                          <a:ea typeface="+mn-ea"/>
                          <a:cs typeface="+mn-cs"/>
                        </a:rPr>
                        <a:t>5.13%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465736">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-$204,108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1" i="0" u="none" strike="noStrike" dirty="0">
                          <a:solidFill>
                            <a:srgbClr val="FF0000"/>
                          </a:solidFill>
                          <a:effectLst/>
                          <a:latin typeface="Arial"/>
                        </a:rPr>
                        <a:t>-$24,667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1" i="0" u="none" strike="noStrike" dirty="0">
                          <a:solidFill>
                            <a:srgbClr val="FF0000"/>
                          </a:solidFill>
                          <a:effectLst/>
                          <a:latin typeface="Arial"/>
                        </a:rPr>
                        <a:t>-$228,774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45181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$18,428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$18,428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435482">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$18,428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$18,428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435482">
                <a:tc>
                  <a:txBody>
                    <a:bodyPr/>
                    <a:lstStyle/>
                    <a:p>
                      <a:pPr algn="ctr" fontAlgn="b"/>
                      <a:r>
                        <a:rPr lang="en-US" sz="1000" b="1" i="0" u="none" strike="noStrike" dirty="0">
                          <a:solidFill>
                            <a:srgbClr val="FFFFFF"/>
                          </a:solidFill>
                          <a:effectLst/>
                          <a:latin typeface="Arial"/>
                        </a:rPr>
                        <a:t>Profit Share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4790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Vol. Adj. Exposure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000" b="0" i="0" u="none" strike="noStrike" dirty="0">
                          <a:solidFill>
                            <a:srgbClr val="366092"/>
                          </a:solidFill>
                          <a:effectLst/>
                          <a:latin typeface="Arial"/>
                        </a:rPr>
                        <a:t>0.00%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000" b="0" i="0" u="none" strike="noStrike" dirty="0">
                          <a:solidFill>
                            <a:srgbClr val="366092"/>
                          </a:solidFill>
                          <a:effectLst/>
                          <a:latin typeface="Arial"/>
                        </a:rPr>
                        <a:t>0.40%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86821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50</a:t>
            </a:fld>
            <a:endParaRPr lang="en-US" dirty="0"/>
          </a:p>
        </p:txBody>
      </p:sp>
      <p:sp>
        <p:nvSpPr>
          <p:cNvPr id="2" name="Title 1"/>
          <p:cNvSpPr>
            <a:spLocks noGrp="1"/>
          </p:cNvSpPr>
          <p:nvPr>
            <p:ph type="title"/>
          </p:nvPr>
        </p:nvSpPr>
        <p:spPr/>
        <p:txBody>
          <a:bodyPr/>
          <a:lstStyle/>
          <a:p>
            <a:r>
              <a:rPr lang="en-US" sz="1600" dirty="0"/>
              <a:t>Currency Hedging Investment Manager Fees</a:t>
            </a:r>
            <a:br>
              <a:rPr lang="en-US" dirty="0"/>
            </a:br>
            <a:r>
              <a:rPr lang="en-US" sz="1400" dirty="0"/>
              <a:t>FY 2016</a:t>
            </a:r>
            <a:br>
              <a:rPr lang="en-US" dirty="0"/>
            </a:br>
            <a:r>
              <a:rPr lang="en-US" sz="1200" dirty="0"/>
              <a:t>($ in Thousands)</a:t>
            </a:r>
          </a:p>
        </p:txBody>
      </p:sp>
      <p:sp>
        <p:nvSpPr>
          <p:cNvPr id="19" name="TextBox 18"/>
          <p:cNvSpPr txBox="1"/>
          <p:nvPr/>
        </p:nvSpPr>
        <p:spPr>
          <a:xfrm>
            <a:off x="3048000" y="1613164"/>
            <a:ext cx="5464672" cy="3667671"/>
          </a:xfrm>
          <a:prstGeom prst="rect">
            <a:avLst/>
          </a:prstGeom>
          <a:noFill/>
        </p:spPr>
        <p:txBody>
          <a:bodyPr wrap="square" rtlCol="0">
            <a:spAutoFit/>
          </a:bodyPr>
          <a:lstStyle/>
          <a:p>
            <a:pPr marL="347472" lvl="0" indent="-347472">
              <a:spcBef>
                <a:spcPts val="200"/>
              </a:spcBef>
              <a:buFont typeface="Wingdings" panose="05000000000000000000" pitchFamily="2" charset="2"/>
              <a:buChar char="§"/>
            </a:pPr>
            <a:r>
              <a:rPr lang="en-US" sz="1400" dirty="0">
                <a:solidFill>
                  <a:schemeClr val="tx2"/>
                </a:solidFill>
              </a:rPr>
              <a:t>Inception of currency mandate: June 2006 with one manager, Pareto.</a:t>
            </a:r>
          </a:p>
          <a:p>
            <a:pPr marL="347472" lvl="0" indent="-347472">
              <a:spcBef>
                <a:spcPts val="200"/>
              </a:spcBef>
              <a:buFont typeface="Wingdings" panose="05000000000000000000" pitchFamily="2" charset="2"/>
              <a:buChar char="§"/>
            </a:pPr>
            <a:r>
              <a:rPr lang="en-US" sz="1400" dirty="0">
                <a:solidFill>
                  <a:schemeClr val="tx2"/>
                </a:solidFill>
              </a:rPr>
              <a:t>After stagnant relative performance combined with on-going challenge in FX space for alpha generation, PSERS migrated from an active currency overlay program to a passive risk-reducing currency hedging program in FY 2015.  The same passive currency hedging continued in FY 2016.</a:t>
            </a:r>
          </a:p>
          <a:p>
            <a:pPr marL="347472" lvl="0" indent="-347472">
              <a:spcBef>
                <a:spcPts val="200"/>
              </a:spcBef>
              <a:buFont typeface="Wingdings" panose="05000000000000000000" pitchFamily="2" charset="2"/>
              <a:buChar char="§"/>
            </a:pPr>
            <a:r>
              <a:rPr lang="en-US" sz="1400" dirty="0">
                <a:solidFill>
                  <a:schemeClr val="tx2"/>
                </a:solidFill>
              </a:rPr>
              <a:t>The strategy change significantly reduced the management fee from 6 bps to 1 bps on notional value in FY 2015.</a:t>
            </a:r>
          </a:p>
          <a:p>
            <a:pPr marL="804672" lvl="1" indent="-347472">
              <a:spcBef>
                <a:spcPts val="200"/>
              </a:spcBef>
              <a:buFont typeface="Wingdings" panose="05000000000000000000" pitchFamily="2" charset="2"/>
              <a:buChar char="§"/>
            </a:pPr>
            <a:r>
              <a:rPr lang="en-US" sz="1400" dirty="0">
                <a:solidFill>
                  <a:schemeClr val="tx2"/>
                </a:solidFill>
              </a:rPr>
              <a:t>Results in fee savings of $2 million on a $5 billion notional hedged exposure.</a:t>
            </a:r>
          </a:p>
          <a:p>
            <a:pPr marL="804672" lvl="1" indent="-347472">
              <a:spcBef>
                <a:spcPts val="200"/>
              </a:spcBef>
              <a:buFont typeface="Wingdings" panose="05000000000000000000" pitchFamily="2" charset="2"/>
              <a:buChar char="§"/>
            </a:pPr>
            <a:r>
              <a:rPr lang="en-US" sz="1400" dirty="0">
                <a:solidFill>
                  <a:schemeClr val="tx2"/>
                </a:solidFill>
              </a:rPr>
              <a:t>The fee was negotiated to stabilize at 2 bps of notional hedged notional exposure starting FY 2016.  </a:t>
            </a:r>
          </a:p>
          <a:p>
            <a:pPr marL="347472" lvl="0" indent="-347472">
              <a:spcBef>
                <a:spcPts val="200"/>
              </a:spcBef>
              <a:buFont typeface="Wingdings" panose="05000000000000000000" pitchFamily="2" charset="2"/>
              <a:buChar char="§"/>
            </a:pPr>
            <a:r>
              <a:rPr lang="en-US" sz="1400" dirty="0">
                <a:solidFill>
                  <a:schemeClr val="tx2"/>
                </a:solidFill>
              </a:rPr>
              <a:t>Total fees are embedded within the Non-U.S. Equity Investment Manager Fees category (slides 26 and 27).</a:t>
            </a:r>
          </a:p>
          <a:p>
            <a:endParaRPr lang="en-US" sz="1400" dirty="0">
              <a:latin typeface="+mj-lt"/>
            </a:endParaRPr>
          </a:p>
        </p:txBody>
      </p:sp>
      <p:sp>
        <p:nvSpPr>
          <p:cNvPr id="20" name="Date Placeholder 2"/>
          <p:cNvSpPr txBox="1">
            <a:spLocks/>
          </p:cNvSpPr>
          <p:nvPr/>
        </p:nvSpPr>
        <p:spPr>
          <a:xfrm>
            <a:off x="736134" y="6065837"/>
            <a:ext cx="58170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*Average Month-end Exposure used to calculate Alpha $</a:t>
            </a:r>
          </a:p>
        </p:txBody>
      </p:sp>
      <p:graphicFrame>
        <p:nvGraphicFramePr>
          <p:cNvPr id="9" name="Content Placeholder 3"/>
          <p:cNvGraphicFramePr>
            <a:graphicFrameLocks/>
          </p:cNvGraphicFramePr>
          <p:nvPr>
            <p:extLst>
              <p:ext uri="{D42A27DB-BD31-4B8C-83A1-F6EECF244321}">
                <p14:modId xmlns:p14="http://schemas.microsoft.com/office/powerpoint/2010/main" val="725545145"/>
              </p:ext>
            </p:extLst>
          </p:nvPr>
        </p:nvGraphicFramePr>
        <p:xfrm>
          <a:off x="736134" y="1066800"/>
          <a:ext cx="2209800" cy="4214035"/>
        </p:xfrm>
        <a:graphic>
          <a:graphicData uri="http://schemas.openxmlformats.org/drawingml/2006/table">
            <a:tbl>
              <a:tblPr/>
              <a:tblGrid>
                <a:gridCol w="1392462">
                  <a:extLst>
                    <a:ext uri="{9D8B030D-6E8A-4147-A177-3AD203B41FA5}">
                      <a16:colId xmlns:a16="http://schemas.microsoft.com/office/drawing/2014/main" val="20000"/>
                    </a:ext>
                  </a:extLst>
                </a:gridCol>
                <a:gridCol w="817338">
                  <a:extLst>
                    <a:ext uri="{9D8B030D-6E8A-4147-A177-3AD203B41FA5}">
                      <a16:colId xmlns:a16="http://schemas.microsoft.com/office/drawing/2014/main" val="20001"/>
                    </a:ext>
                  </a:extLst>
                </a:gridCol>
              </a:tblGrid>
              <a:tr h="549438">
                <a:tc>
                  <a:txBody>
                    <a:bodyPr/>
                    <a:lstStyle/>
                    <a:p>
                      <a:pPr algn="ctr" fontAlgn="b"/>
                      <a:r>
                        <a:rPr lang="en-US" sz="1000" b="1" i="0" u="none" strike="noStrike" dirty="0">
                          <a:solidFill>
                            <a:schemeClr val="accent1">
                              <a:lumMod val="75000"/>
                            </a:schemeClr>
                          </a:solidFill>
                          <a:effectLst/>
                          <a:latin typeface="Arial"/>
                        </a:rPr>
                        <a:t>Currency Hedging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ctr"/>
                      <a:r>
                        <a:rPr lang="en-US" sz="1000" b="1" i="0" u="none" strike="noStrike" dirty="0">
                          <a:solidFill>
                            <a:schemeClr val="accent1">
                              <a:lumMod val="75000"/>
                            </a:schemeClr>
                          </a:solidFill>
                          <a:effectLst/>
                          <a:latin typeface="Arial"/>
                        </a:rPr>
                        <a:t>Everest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291161">
                <a:tc>
                  <a:txBody>
                    <a:bodyPr/>
                    <a:lstStyle/>
                    <a:p>
                      <a:pPr algn="ctr" fontAlgn="b"/>
                      <a:r>
                        <a:rPr lang="en-US" sz="1000" b="1" i="0" u="none" strike="noStrike" dirty="0">
                          <a:solidFill>
                            <a:srgbClr val="FFFFFF"/>
                          </a:solidFill>
                          <a:effectLst/>
                          <a:latin typeface="Arial"/>
                        </a:rPr>
                        <a:t># of Portfolios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28176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Average Notional Exposure*</a:t>
                      </a:r>
                    </a:p>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mn-lt"/>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$4,888,981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2"/>
                  </a:ext>
                </a:extLst>
              </a:tr>
              <a:tr h="446119">
                <a:tc>
                  <a:txBody>
                    <a:bodyPr/>
                    <a:lstStyle/>
                    <a:p>
                      <a:pPr algn="ctr" fontAlgn="b"/>
                      <a:r>
                        <a:rPr lang="en-US" sz="1000" b="1" i="0" u="none" strike="noStrike" dirty="0">
                          <a:solidFill>
                            <a:srgbClr val="FFFFFF"/>
                          </a:solidFill>
                          <a:effectLst/>
                          <a:latin typeface="Arial"/>
                        </a:rPr>
                        <a:t>Performance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0.18%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66286">
                <a:tc>
                  <a:txBody>
                    <a:bodyPr/>
                    <a:lstStyle/>
                    <a:p>
                      <a:pPr algn="ctr" fontAlgn="b"/>
                      <a:r>
                        <a:rPr lang="en-US" sz="1000" b="1" i="0" u="none" strike="noStrike" dirty="0">
                          <a:solidFill>
                            <a:srgbClr val="FFFFFF"/>
                          </a:solidFill>
                          <a:effectLst/>
                          <a:latin typeface="Arial"/>
                        </a:rPr>
                        <a:t>Benchmark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chemeClr val="tx1"/>
                          </a:solidFill>
                          <a:effectLst/>
                          <a:latin typeface="Arial"/>
                        </a:rPr>
                        <a:t>0.30%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4"/>
                  </a:ext>
                </a:extLst>
              </a:tr>
              <a:tr h="549438">
                <a:tc>
                  <a:txBody>
                    <a:bodyPr/>
                    <a:lstStyle/>
                    <a:p>
                      <a:pPr algn="ctr" fontAlgn="b"/>
                      <a:r>
                        <a:rPr lang="en-US" sz="1000" b="1" i="0" u="none" strike="noStrike" dirty="0">
                          <a:solidFill>
                            <a:srgbClr val="FFFFFF"/>
                          </a:solidFill>
                          <a:effectLst/>
                          <a:latin typeface="Arial"/>
                        </a:rPr>
                        <a:t>Alpha $ </a:t>
                      </a:r>
                    </a:p>
                    <a:p>
                      <a:pPr algn="ctr" fontAlgn="b"/>
                      <a:r>
                        <a:rPr lang="en-US" sz="1000" b="1" i="0" u="none" strike="noStrike" dirty="0">
                          <a:solidFill>
                            <a:srgbClr val="FFFFFF"/>
                          </a:solidFill>
                          <a:effectLst/>
                          <a:latin typeface="Arial"/>
                        </a:rPr>
                        <a:t>(Net of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1" i="0" u="none" strike="noStrike" dirty="0">
                          <a:solidFill>
                            <a:srgbClr val="FF0000"/>
                          </a:solidFill>
                          <a:effectLst/>
                          <a:latin typeface="Arial"/>
                        </a:rPr>
                        <a:t>-$5,939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89772">
                <a:tc>
                  <a:txBody>
                    <a:bodyPr/>
                    <a:lstStyle/>
                    <a:p>
                      <a:pPr algn="ctr" fontAlgn="b"/>
                      <a:r>
                        <a:rPr lang="en-US" sz="1000" b="1" i="0" u="none" strike="noStrike" dirty="0">
                          <a:solidFill>
                            <a:srgbClr val="FFFFFF"/>
                          </a:solidFill>
                          <a:effectLst/>
                          <a:latin typeface="Arial"/>
                        </a:rPr>
                        <a:t>Total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$832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6"/>
                  </a:ext>
                </a:extLst>
              </a:tr>
              <a:tr h="375684">
                <a:tc>
                  <a:txBody>
                    <a:bodyPr/>
                    <a:lstStyle/>
                    <a:p>
                      <a:pPr algn="ctr" fontAlgn="b"/>
                      <a:r>
                        <a:rPr lang="en-US" sz="1000" b="1" i="0" u="none" strike="noStrike" dirty="0">
                          <a:solidFill>
                            <a:srgbClr val="FFFFFF"/>
                          </a:solidFill>
                          <a:effectLst/>
                          <a:latin typeface="Arial"/>
                        </a:rPr>
                        <a:t>Base Fees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$832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375684">
                <a:tc>
                  <a:txBody>
                    <a:bodyPr/>
                    <a:lstStyle/>
                    <a:p>
                      <a:pPr algn="ctr" fontAlgn="b"/>
                      <a:r>
                        <a:rPr lang="en-US" sz="1000" b="1" i="0" u="none" strike="noStrike" dirty="0">
                          <a:solidFill>
                            <a:srgbClr val="FFFFFF"/>
                          </a:solidFill>
                          <a:effectLst/>
                          <a:latin typeface="Arial"/>
                        </a:rPr>
                        <a:t>Profit share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8"/>
                  </a:ext>
                </a:extLst>
              </a:tr>
              <a:tr h="4132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mn-lt"/>
                          <a:ea typeface="+mn-ea"/>
                          <a:cs typeface="+mn-cs"/>
                        </a:rPr>
                        <a:t>Total Fees as a % of Vol. Adj. Exposure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1000" b="0" i="0" u="none" strike="noStrike" dirty="0">
                          <a:solidFill>
                            <a:srgbClr val="366092"/>
                          </a:solidFill>
                          <a:effectLst/>
                          <a:latin typeface="Arial"/>
                        </a:rPr>
                        <a:t>0.02%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16752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Investment Expenses Report</a:t>
            </a:r>
            <a:br>
              <a:rPr lang="en-US" dirty="0"/>
            </a:br>
            <a:r>
              <a:rPr lang="en-US" dirty="0"/>
              <a:t>FY 2016</a:t>
            </a:r>
          </a:p>
        </p:txBody>
      </p:sp>
      <p:sp>
        <p:nvSpPr>
          <p:cNvPr id="5" name="Text Placeholder 4"/>
          <p:cNvSpPr>
            <a:spLocks noGrp="1"/>
          </p:cNvSpPr>
          <p:nvPr>
            <p:ph type="body" sz="quarter" idx="11"/>
          </p:nvPr>
        </p:nvSpPr>
        <p:spPr/>
        <p:txBody>
          <a:bodyPr/>
          <a:lstStyle/>
          <a:p>
            <a:r>
              <a:rPr lang="en-US" dirty="0"/>
              <a:t>December 6, 2016</a:t>
            </a:r>
          </a:p>
        </p:txBody>
      </p:sp>
      <p:sp>
        <p:nvSpPr>
          <p:cNvPr id="6" name="Text Placeholder 5"/>
          <p:cNvSpPr>
            <a:spLocks noGrp="1"/>
          </p:cNvSpPr>
          <p:nvPr>
            <p:ph type="body" sz="quarter" idx="12"/>
          </p:nvPr>
        </p:nvSpPr>
        <p:spPr>
          <a:xfrm>
            <a:off x="2743200" y="5169043"/>
            <a:ext cx="3962400" cy="548640"/>
          </a:xfrm>
        </p:spPr>
        <p:txBody>
          <a:bodyPr/>
          <a:lstStyle/>
          <a:p>
            <a:r>
              <a:rPr lang="en-US" dirty="0"/>
              <a:t>Thomas Bauer, John Kemp, Charles Spiller</a:t>
            </a:r>
          </a:p>
        </p:txBody>
      </p:sp>
    </p:spTree>
    <p:extLst>
      <p:ext uri="{BB962C8B-B14F-4D97-AF65-F5344CB8AC3E}">
        <p14:creationId xmlns:p14="http://schemas.microsoft.com/office/powerpoint/2010/main" val="359153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5</a:t>
            </a:fld>
            <a:endParaRPr lang="en-US" dirty="0"/>
          </a:p>
        </p:txBody>
      </p:sp>
      <p:sp>
        <p:nvSpPr>
          <p:cNvPr id="6" name="Content Placeholder 5"/>
          <p:cNvSpPr>
            <a:spLocks noGrp="1"/>
          </p:cNvSpPr>
          <p:nvPr>
            <p:ph idx="1"/>
          </p:nvPr>
        </p:nvSpPr>
        <p:spPr/>
        <p:txBody>
          <a:bodyPr/>
          <a:lstStyle/>
          <a:p>
            <a:pPr lvl="0">
              <a:buClr>
                <a:srgbClr val="4F81BD">
                  <a:lumMod val="75000"/>
                </a:srgbClr>
              </a:buClr>
            </a:pPr>
            <a:r>
              <a:rPr lang="en-US" sz="1600" dirty="0">
                <a:solidFill>
                  <a:srgbClr val="4F81BD">
                    <a:lumMod val="75000"/>
                  </a:srgbClr>
                </a:solidFill>
              </a:rPr>
              <a:t>PSERS defines Total Investment Expenses as:</a:t>
            </a:r>
          </a:p>
          <a:p>
            <a:pPr marL="457200" lvl="1" indent="0">
              <a:buClr>
                <a:srgbClr val="4F81BD">
                  <a:lumMod val="75000"/>
                </a:srgbClr>
              </a:buClr>
              <a:buNone/>
            </a:pPr>
            <a:endParaRPr lang="en-US" sz="1600" dirty="0">
              <a:solidFill>
                <a:srgbClr val="4F81BD">
                  <a:lumMod val="75000"/>
                </a:srgbClr>
              </a:solidFill>
            </a:endParaRPr>
          </a:p>
          <a:p>
            <a:pPr marL="457200" lvl="1" indent="0">
              <a:buClr>
                <a:srgbClr val="4F81BD">
                  <a:lumMod val="75000"/>
                </a:srgbClr>
              </a:buClr>
              <a:buNone/>
            </a:pPr>
            <a:r>
              <a:rPr lang="en-US" sz="1600" dirty="0">
                <a:solidFill>
                  <a:srgbClr val="4F81BD">
                    <a:lumMod val="75000"/>
                  </a:srgbClr>
                </a:solidFill>
              </a:rPr>
              <a:t>  </a:t>
            </a:r>
            <a:r>
              <a:rPr lang="en-US" sz="1600" b="1" dirty="0">
                <a:solidFill>
                  <a:srgbClr val="4F81BD">
                    <a:lumMod val="75000"/>
                  </a:srgbClr>
                </a:solidFill>
              </a:rPr>
              <a:t>External Manager Expenses</a:t>
            </a:r>
          </a:p>
          <a:p>
            <a:pPr lvl="2">
              <a:buClr>
                <a:srgbClr val="4F81BD">
                  <a:lumMod val="75000"/>
                </a:srgbClr>
              </a:buClr>
            </a:pPr>
            <a:r>
              <a:rPr lang="en-US" sz="1600" dirty="0">
                <a:solidFill>
                  <a:srgbClr val="4F81BD">
                    <a:lumMod val="75000"/>
                  </a:srgbClr>
                </a:solidFill>
              </a:rPr>
              <a:t>Public Markets</a:t>
            </a:r>
          </a:p>
          <a:p>
            <a:pPr lvl="3">
              <a:buFont typeface="Courier New" panose="02070309020205020404" pitchFamily="49" charset="0"/>
              <a:buChar char="o"/>
            </a:pPr>
            <a:r>
              <a:rPr lang="en-US" sz="1600" dirty="0">
                <a:solidFill>
                  <a:srgbClr val="4F81BD">
                    <a:lumMod val="75000"/>
                  </a:srgbClr>
                </a:solidFill>
              </a:rPr>
              <a:t>Base Fees</a:t>
            </a:r>
          </a:p>
          <a:p>
            <a:pPr lvl="3">
              <a:buFont typeface="Courier New" panose="02070309020205020404" pitchFamily="49" charset="0"/>
              <a:buChar char="o"/>
            </a:pPr>
            <a:r>
              <a:rPr lang="en-US" sz="1600" dirty="0">
                <a:solidFill>
                  <a:srgbClr val="4F81BD">
                    <a:lumMod val="75000"/>
                  </a:srgbClr>
                </a:solidFill>
              </a:rPr>
              <a:t>Profit Share</a:t>
            </a:r>
          </a:p>
          <a:p>
            <a:pPr lvl="2">
              <a:buClr>
                <a:srgbClr val="4F81BD">
                  <a:lumMod val="75000"/>
                </a:srgbClr>
              </a:buClr>
            </a:pPr>
            <a:r>
              <a:rPr lang="en-US" sz="1600" dirty="0">
                <a:solidFill>
                  <a:srgbClr val="4F81BD">
                    <a:lumMod val="75000"/>
                  </a:srgbClr>
                </a:solidFill>
              </a:rPr>
              <a:t>Private Markets (i.e., Limited Partnership structures)</a:t>
            </a:r>
          </a:p>
          <a:p>
            <a:pPr lvl="3">
              <a:buFont typeface="Courier New" panose="02070309020205020404" pitchFamily="49" charset="0"/>
              <a:buChar char="o"/>
            </a:pPr>
            <a:r>
              <a:rPr lang="en-US" sz="1600" dirty="0">
                <a:solidFill>
                  <a:srgbClr val="4F81BD">
                    <a:lumMod val="75000"/>
                  </a:srgbClr>
                </a:solidFill>
              </a:rPr>
              <a:t>Base Fees</a:t>
            </a:r>
          </a:p>
          <a:p>
            <a:pPr marL="457200" lvl="1" indent="0">
              <a:buClr>
                <a:srgbClr val="4F81BD">
                  <a:lumMod val="75000"/>
                </a:srgbClr>
              </a:buClr>
              <a:buNone/>
            </a:pPr>
            <a:r>
              <a:rPr lang="en-US" sz="1600" b="1" dirty="0">
                <a:solidFill>
                  <a:srgbClr val="4F81BD">
                    <a:lumMod val="75000"/>
                  </a:srgbClr>
                </a:solidFill>
              </a:rPr>
              <a:t>+  Internal Management Expenses</a:t>
            </a:r>
          </a:p>
          <a:p>
            <a:pPr lvl="2">
              <a:buClr>
                <a:srgbClr val="4F81BD">
                  <a:lumMod val="75000"/>
                </a:srgbClr>
              </a:buClr>
            </a:pPr>
            <a:r>
              <a:rPr lang="en-US" sz="1600" dirty="0">
                <a:solidFill>
                  <a:srgbClr val="4F81BD">
                    <a:lumMod val="75000"/>
                  </a:srgbClr>
                </a:solidFill>
              </a:rPr>
              <a:t>Compensation and Benefits</a:t>
            </a:r>
          </a:p>
          <a:p>
            <a:pPr lvl="2">
              <a:buClr>
                <a:srgbClr val="4F81BD">
                  <a:lumMod val="75000"/>
                </a:srgbClr>
              </a:buClr>
            </a:pPr>
            <a:r>
              <a:rPr lang="en-US" sz="1600" dirty="0">
                <a:solidFill>
                  <a:srgbClr val="4F81BD">
                    <a:lumMod val="75000"/>
                  </a:srgbClr>
                </a:solidFill>
              </a:rPr>
              <a:t>Technology Services</a:t>
            </a:r>
          </a:p>
          <a:p>
            <a:pPr lvl="2">
              <a:buClr>
                <a:srgbClr val="4F81BD">
                  <a:lumMod val="75000"/>
                </a:srgbClr>
              </a:buClr>
            </a:pPr>
            <a:r>
              <a:rPr lang="en-US" sz="1600" dirty="0">
                <a:solidFill>
                  <a:srgbClr val="4F81BD">
                    <a:lumMod val="75000"/>
                  </a:srgbClr>
                </a:solidFill>
              </a:rPr>
              <a:t>Miscellaneous Service Providers</a:t>
            </a:r>
          </a:p>
          <a:p>
            <a:pPr marL="457200" lvl="1" indent="0">
              <a:buClr>
                <a:srgbClr val="4F81BD">
                  <a:lumMod val="75000"/>
                </a:srgbClr>
              </a:buClr>
              <a:buNone/>
            </a:pPr>
            <a:r>
              <a:rPr lang="en-US" sz="1600" b="1" dirty="0">
                <a:solidFill>
                  <a:srgbClr val="4F81BD">
                    <a:lumMod val="75000"/>
                  </a:srgbClr>
                </a:solidFill>
              </a:rPr>
              <a:t>+  Other Expenses</a:t>
            </a:r>
          </a:p>
          <a:p>
            <a:pPr lvl="2">
              <a:buClr>
                <a:srgbClr val="4F81BD">
                  <a:lumMod val="75000"/>
                </a:srgbClr>
              </a:buClr>
            </a:pPr>
            <a:r>
              <a:rPr lang="en-US" sz="1600" dirty="0">
                <a:solidFill>
                  <a:srgbClr val="4F81BD">
                    <a:lumMod val="75000"/>
                  </a:srgbClr>
                </a:solidFill>
              </a:rPr>
              <a:t>Consultants (e.g., Aon Hewitt, Portfolio Advisors, Courtland, Aksia)</a:t>
            </a:r>
          </a:p>
          <a:p>
            <a:pPr lvl="2">
              <a:buClr>
                <a:srgbClr val="4F81BD">
                  <a:lumMod val="75000"/>
                </a:srgbClr>
              </a:buClr>
            </a:pPr>
            <a:r>
              <a:rPr lang="en-US" sz="1600" dirty="0">
                <a:solidFill>
                  <a:srgbClr val="4F81BD">
                    <a:lumMod val="75000"/>
                  </a:srgbClr>
                </a:solidFill>
              </a:rPr>
              <a:t>Legal</a:t>
            </a:r>
          </a:p>
          <a:p>
            <a:pPr lvl="2">
              <a:buClr>
                <a:srgbClr val="4F81BD">
                  <a:lumMod val="75000"/>
                </a:srgbClr>
              </a:buClr>
            </a:pPr>
            <a:r>
              <a:rPr lang="en-US" sz="1600" dirty="0">
                <a:solidFill>
                  <a:srgbClr val="4F81BD">
                    <a:lumMod val="75000"/>
                  </a:srgbClr>
                </a:solidFill>
              </a:rPr>
              <a:t>Overhead</a:t>
            </a:r>
          </a:p>
        </p:txBody>
      </p:sp>
      <p:sp>
        <p:nvSpPr>
          <p:cNvPr id="5" name="Title 4"/>
          <p:cNvSpPr>
            <a:spLocks noGrp="1"/>
          </p:cNvSpPr>
          <p:nvPr>
            <p:ph type="title"/>
          </p:nvPr>
        </p:nvSpPr>
        <p:spPr/>
        <p:txBody>
          <a:bodyPr/>
          <a:lstStyle/>
          <a:p>
            <a:r>
              <a:rPr lang="en-US" dirty="0">
                <a:solidFill>
                  <a:srgbClr val="4F81BD">
                    <a:lumMod val="75000"/>
                  </a:srgbClr>
                </a:solidFill>
              </a:rPr>
              <a:t>Total Investment Expenses	</a:t>
            </a:r>
            <a:endParaRPr lang="en-US" dirty="0"/>
          </a:p>
        </p:txBody>
      </p:sp>
    </p:spTree>
    <p:extLst>
      <p:ext uri="{BB962C8B-B14F-4D97-AF65-F5344CB8AC3E}">
        <p14:creationId xmlns:p14="http://schemas.microsoft.com/office/powerpoint/2010/main" val="71261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6</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Total Investment Expenses	</a:t>
            </a:r>
            <a:endParaRPr lang="en-US" dirty="0"/>
          </a:p>
        </p:txBody>
      </p:sp>
      <p:sp>
        <p:nvSpPr>
          <p:cNvPr id="9" name="Date Placeholder 2"/>
          <p:cNvSpPr txBox="1">
            <a:spLocks/>
          </p:cNvSpPr>
          <p:nvPr/>
        </p:nvSpPr>
        <p:spPr>
          <a:xfrm>
            <a:off x="914400" y="6157595"/>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Amounts in millions of dollars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5695562"/>
              </p:ext>
            </p:extLst>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9150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7</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Total Investment Expenses	</a:t>
            </a:r>
            <a:endParaRPr lang="en-US" dirty="0"/>
          </a:p>
        </p:txBody>
      </p:sp>
      <p:sp>
        <p:nvSpPr>
          <p:cNvPr id="6" name="Date Placeholder 2"/>
          <p:cNvSpPr txBox="1">
            <a:spLocks/>
          </p:cNvSpPr>
          <p:nvPr/>
        </p:nvSpPr>
        <p:spPr>
          <a:xfrm>
            <a:off x="914400" y="6157595"/>
            <a:ext cx="6172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Calculated based upon quarterly net NAV, i.e., excludes leverage and undrawn commitments</a:t>
            </a:r>
          </a:p>
        </p:txBody>
      </p:sp>
      <p:graphicFrame>
        <p:nvGraphicFramePr>
          <p:cNvPr id="9" name="Content Placeholder 8"/>
          <p:cNvGraphicFramePr>
            <a:graphicFrameLocks noGrp="1"/>
          </p:cNvGraphicFramePr>
          <p:nvPr>
            <p:ph idx="1"/>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688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a:defRPr/>
            </a:pPr>
            <a:fld id="{D668C541-959A-4DE7-B768-2FB93A8CE913}" type="slidenum">
              <a:rPr lang="en-US" smtClean="0"/>
              <a:pPr>
                <a:defRPr/>
              </a:pPr>
              <a:t>8</a:t>
            </a:fld>
            <a:endParaRPr lang="en-US" dirty="0"/>
          </a:p>
        </p:txBody>
      </p:sp>
      <p:sp>
        <p:nvSpPr>
          <p:cNvPr id="5" name="Title 4"/>
          <p:cNvSpPr>
            <a:spLocks noGrp="1"/>
          </p:cNvSpPr>
          <p:nvPr>
            <p:ph type="title"/>
          </p:nvPr>
        </p:nvSpPr>
        <p:spPr/>
        <p:txBody>
          <a:bodyPr/>
          <a:lstStyle/>
          <a:p>
            <a:r>
              <a:rPr lang="en-US" dirty="0">
                <a:solidFill>
                  <a:srgbClr val="4F81BD">
                    <a:lumMod val="75000"/>
                  </a:srgbClr>
                </a:solidFill>
              </a:rPr>
              <a:t>Total Investment Expenses	</a:t>
            </a:r>
            <a:endParaRPr lang="en-US" dirty="0"/>
          </a:p>
        </p:txBody>
      </p:sp>
      <p:sp>
        <p:nvSpPr>
          <p:cNvPr id="6" name="Date Placeholder 2"/>
          <p:cNvSpPr txBox="1">
            <a:spLocks/>
          </p:cNvSpPr>
          <p:nvPr/>
        </p:nvSpPr>
        <p:spPr>
          <a:xfrm>
            <a:off x="914400" y="6157595"/>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1F497D"/>
                </a:solidFill>
                <a:latin typeface="+mj-lt"/>
              </a:rPr>
              <a:t>Calculated based upon quarterly gross exposure, i.e., NAV plus leverage and undrawn commitments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16642013"/>
              </p:ext>
            </p:extLst>
          </p:nvPr>
        </p:nvGraphicFramePr>
        <p:xfrm>
          <a:off x="736600" y="1020763"/>
          <a:ext cx="7954963" cy="5211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7572407"/>
      </p:ext>
    </p:extLst>
  </p:cSld>
  <p:clrMapOvr>
    <a:masterClrMapping/>
  </p:clrMapOvr>
</p:sld>
</file>

<file path=ppt/theme/theme1.xml><?xml version="1.0" encoding="utf-8"?>
<a:theme xmlns:a="http://schemas.openxmlformats.org/drawingml/2006/main" name="DRAFT Investment Expenses Report FY15-16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DRAFT Investment Expenses Report FY15-16 v2</Template>
  <TotalTime>14425</TotalTime>
  <Words>4679</Words>
  <Application>Microsoft Office PowerPoint</Application>
  <PresentationFormat>On-screen Show (4:3)</PresentationFormat>
  <Paragraphs>1261</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Courier New</vt:lpstr>
      <vt:lpstr>Times New Roman</vt:lpstr>
      <vt:lpstr>Wingdings</vt:lpstr>
      <vt:lpstr>DRAFT Investment Expenses Report FY15-16 v2</vt:lpstr>
      <vt:lpstr>Investment Expenses Report FY 2016</vt:lpstr>
      <vt:lpstr>Table of Contents</vt:lpstr>
      <vt:lpstr>Reporting</vt:lpstr>
      <vt:lpstr>Reporting</vt:lpstr>
      <vt:lpstr>Table of Contents</vt:lpstr>
      <vt:lpstr>Total Investment Expenses </vt:lpstr>
      <vt:lpstr>Total Investment Expenses </vt:lpstr>
      <vt:lpstr>Total Investment Expenses </vt:lpstr>
      <vt:lpstr>Total Investment Expenses </vt:lpstr>
      <vt:lpstr>Table of Contents</vt:lpstr>
      <vt:lpstr>External vs Internal vs Other</vt:lpstr>
      <vt:lpstr>External vs Internal vs Other</vt:lpstr>
      <vt:lpstr>External vs Internal vs Other</vt:lpstr>
      <vt:lpstr>External vs Internal vs Other</vt:lpstr>
      <vt:lpstr>External vs Internal vs Other</vt:lpstr>
      <vt:lpstr>Table of Contents</vt:lpstr>
      <vt:lpstr>Stylized Example </vt:lpstr>
      <vt:lpstr>Stylized Example  </vt:lpstr>
      <vt:lpstr>Stylized Example </vt:lpstr>
      <vt:lpstr>Stylized Example  </vt:lpstr>
      <vt:lpstr>Table of Contents</vt:lpstr>
      <vt:lpstr>Total Investment Expenses vs Alpha</vt:lpstr>
      <vt:lpstr>Total Investment Expenses vs Alpha</vt:lpstr>
      <vt:lpstr>Internal Alpha vs Allocation/External Alpha</vt:lpstr>
      <vt:lpstr>Internal Alpha vs Allocation/External Alpha</vt:lpstr>
      <vt:lpstr>Table of Contents</vt:lpstr>
      <vt:lpstr>Asset Class Summary</vt:lpstr>
      <vt:lpstr>Asset Class Summary</vt:lpstr>
      <vt:lpstr>Table of Contents</vt:lpstr>
      <vt:lpstr>Why use External Managers?</vt:lpstr>
      <vt:lpstr>Table of Contents</vt:lpstr>
      <vt:lpstr>FY 2017 Investment Expense Initiatives</vt:lpstr>
      <vt:lpstr>Table of Contents</vt:lpstr>
      <vt:lpstr>Key Takeaways</vt:lpstr>
      <vt:lpstr>Table of Contents</vt:lpstr>
      <vt:lpstr>Breakdown of Internal and Other Expenses</vt:lpstr>
      <vt:lpstr>U.S. Equity Investment Manager Fees FY 2016 ($ in Thousands)</vt:lpstr>
      <vt:lpstr>Non-U.S. Equity Investment Manager Fees FY 2016 ($ in Thousands)</vt:lpstr>
      <vt:lpstr>MLP Investment Manager Fees FY 2016 ($ in Thousands)</vt:lpstr>
      <vt:lpstr>Fixed Income Investment Manager Fees FY 2016 ($ in Thousands)</vt:lpstr>
      <vt:lpstr>Private High Yield Debt Investment Manager Fees FY 2016 ($ in Thousands)</vt:lpstr>
      <vt:lpstr>Private High Yield Debt Investment Manager Fees FY 2016 ($ in Thousands)</vt:lpstr>
      <vt:lpstr>Commodities Investment Manager Fees FY 2016 ($ in Thousands)</vt:lpstr>
      <vt:lpstr>Real Estate Investment Manager Fees FY 2016 ($ in Thousands)</vt:lpstr>
      <vt:lpstr>Real Estate Investment Manager Fees FY 2016 ($ in Thousands)</vt:lpstr>
      <vt:lpstr>Private Equity Investment Manager Fees FY 2016 ($ in Thousands)</vt:lpstr>
      <vt:lpstr>Private Equity Investment Manager Fees FY 2016 ($ in Thousands)</vt:lpstr>
      <vt:lpstr>Absolute Return Investment Manager Fees FY 2016 ($ in Thousands)</vt:lpstr>
      <vt:lpstr>Absolute Return Investment Manager Fees FY 2016 ($ in Thousands)</vt:lpstr>
      <vt:lpstr>Risk Parity Investment Manager Fees FY 2016 ($ in Thousands)</vt:lpstr>
      <vt:lpstr>Currency Hedging Investment Manager Fees FY 2016 ($ in Thousands)</vt:lpstr>
      <vt:lpstr>Investment Expenses Report FY 2016</vt:lpstr>
    </vt:vector>
  </TitlesOfParts>
  <Company>PSERS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Expenses Report FY 2015-2016</dc:title>
  <dc:creator>Snyder, Jarid</dc:creator>
  <cp:lastModifiedBy>Kemp, John</cp:lastModifiedBy>
  <cp:revision>216</cp:revision>
  <cp:lastPrinted>2016-11-21T20:37:10Z</cp:lastPrinted>
  <dcterms:created xsi:type="dcterms:W3CDTF">2016-08-19T12:26:04Z</dcterms:created>
  <dcterms:modified xsi:type="dcterms:W3CDTF">2018-06-19T15:25:30Z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male DocumentID">
    <vt:lpwstr>3e493c652f5c43059814d0104bf4c08e</vt:lpwstr>
  </property>
</Properties>
</file>